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sldIdLst>
    <p:sldId id="364" r:id="rId4"/>
    <p:sldId id="586" r:id="rId6"/>
    <p:sldId id="585" r:id="rId7"/>
    <p:sldId id="568" r:id="rId8"/>
    <p:sldId id="587" r:id="rId9"/>
    <p:sldId id="588" r:id="rId10"/>
    <p:sldId id="589" r:id="rId11"/>
    <p:sldId id="590" r:id="rId12"/>
    <p:sldId id="592" r:id="rId13"/>
    <p:sldId id="591" r:id="rId14"/>
    <p:sldId id="493" r:id="rId15"/>
    <p:sldId id="594" r:id="rId16"/>
    <p:sldId id="595" r:id="rId17"/>
    <p:sldId id="580" r:id="rId18"/>
    <p:sldId id="599" r:id="rId19"/>
    <p:sldId id="363" r:id="rId20"/>
    <p:sldId id="600" r:id="rId21"/>
    <p:sldId id="365" r:id="rId22"/>
    <p:sldId id="582" r:id="rId23"/>
    <p:sldId id="606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208" userDrawn="1">
          <p15:clr>
            <a:srgbClr val="A4A3A4"/>
          </p15:clr>
        </p15:guide>
        <p15:guide id="2" pos="37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3" name="ASUS" initials="A" lastIdx="2" clrIdx="12"/>
  <p:cmAuthor id="14" name="user" initials="u" lastIdx="0" clrIdx="0"/>
  <p:cmAuthor id="15" name="李丽" initials="李" lastIdx="0" clrIdx="14"/>
  <p:cmAuthor id="16" name="Nicole Li  李倩" initials="N" lastIdx="0" clrIdx="0"/>
  <p:cmAuthor id="18" name="222" initials="2" lastIdx="0" clrIdx="0"/>
  <p:cmAuthor id="19" name="Administrator" initials="A" lastIdx="0" clrIdx="18"/>
  <p:cmAuthor id="20" name="hanying" initials="h" lastIdx="0" clrIdx="19"/>
  <p:cmAuthor id="22" name="孙宇婷" initials="孙" lastIdx="0" clrIdx="21"/>
  <p:cmAuthor id="2000" name="张瑞霞" initials="authorId_524709945" lastIdx="0" clrIdx="0"/>
  <p:cmAuthor id="2001" name="Dino._6ZFrB7nA" initials="authorId_1257418890" lastIdx="0" clrIdx="1"/>
  <p:cmAuthor id="23" name="Microsoft Office 用户" initials="Office [23]" lastIdx="0" clrIdx="22"/>
  <p:cmAuthor id="49837067" name="刘浩" initials="刘" lastIdx="0" clrIdx="0"/>
  <p:cmAuthor id="24" name="chenl" initials="c" lastIdx="0" clrIdx="0"/>
  <p:cmAuthor id="25" name="王羽熙" initials="王" lastIdx="0" clrIdx="24"/>
  <p:cmAuthor id="26" name="Mia Vida Villanueva" initials="M" lastIdx="0" clrIdx="0"/>
  <p:cmAuthor id="27" name="张 林娜" initials="张" lastIdx="0" clrIdx="0"/>
  <p:cmAuthor id="28" name="叶子" initials="叶" lastIdx="0" clrIdx="27"/>
  <p:cmAuthor id="29" name="韩琳晶" initials="韩" lastIdx="0" clrIdx="28"/>
  <p:cmAuthor id="30" name="liqian bao" initials="lb" lastIdx="0" clrIdx="29"/>
  <p:cmAuthor id="31" name="未知用户1" initials="未" lastIdx="0" clrIdx="22"/>
  <p:cmAuthor id="32" name="陈庆" initials="陈" lastIdx="0" clrIdx="31"/>
  <p:cmAuthor id="76" name="1637354872@qq.com" initials="1" lastIdx="1" clrIdx="25"/>
  <p:cmAuthor id="34" name="a'su's" initials="a" lastIdx="0" clrIdx="33"/>
  <p:cmAuthor id="35" name="陈芳" initials="" lastIdx="0" clrIdx="35"/>
  <p:cmAuthor id="37" name="DELL" initials="" lastIdx="0" clrIdx="25"/>
  <p:cmAuthor id="38" name="邹 嘉豪" initials="" lastIdx="0" clrIdx="2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  <p:guide orient="horz" pos="2208"/>
        <p:guide pos="37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13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266700" algn="just"/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月，京新高速临白段通车视频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今天的国家，为了东西交通、经济建设和文化交流不遗余力地把“路“修到了新疆，那么古人的路又是什么呢？古丝绸之路究竟有着什么样的魅力，直到今天仍有影响？这条路是谁开通的，何时开通，为何开通？咱们通过这一课，一起来寻找答案吧。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DC9DD0-81EF-47AE-8171-F480101C7BF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任务五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任务六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4" name="菱形 3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18" rIns="9140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CE486-C6A0-4608-840F-0A72D58B97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5D1B26-46D7-4B80-82F2-700270B5A6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后作业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复习回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5"/>
            <a:ext cx="2208245" cy="584771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en-US" altLang="zh-CN" sz="3200" u="none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堂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任务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习任务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学习任务四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6.xml"/><Relationship Id="rId3" Type="http://schemas.openxmlformats.org/officeDocument/2006/relationships/image" Target="../media/image2.png"/><Relationship Id="rId2" Type="http://schemas.openxmlformats.org/officeDocument/2006/relationships/tags" Target="../tags/tag3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010" y="215265"/>
            <a:ext cx="1790700" cy="72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45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450705" y="1412777"/>
            <a:ext cx="3168352" cy="697627"/>
          </a:xfrm>
          <a:prstGeom prst="rect">
            <a:avLst/>
          </a:prstGeom>
          <a:noFill/>
        </p:spPr>
        <p:txBody>
          <a:bodyPr wrap="square" lIns="121906" tIns="60953" rIns="121906" bIns="60953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7.xml"/><Relationship Id="rId3" Type="http://schemas.openxmlformats.org/officeDocument/2006/relationships/image" Target="../media/image4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tags" Target="../tags/tag7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jpeg"/><Relationship Id="rId8" Type="http://schemas.openxmlformats.org/officeDocument/2006/relationships/image" Target="../media/image25.jpeg"/><Relationship Id="rId7" Type="http://schemas.openxmlformats.org/officeDocument/2006/relationships/image" Target="../media/image24.jpeg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8" Type="http://schemas.openxmlformats.org/officeDocument/2006/relationships/notesSlide" Target="../notesSlides/notesSlide5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72.xml"/><Relationship Id="rId15" Type="http://schemas.openxmlformats.org/officeDocument/2006/relationships/tags" Target="../tags/tag71.xml"/><Relationship Id="rId14" Type="http://schemas.openxmlformats.org/officeDocument/2006/relationships/image" Target="../media/image31.jpeg"/><Relationship Id="rId13" Type="http://schemas.openxmlformats.org/officeDocument/2006/relationships/image" Target="../media/image30.jpeg"/><Relationship Id="rId12" Type="http://schemas.openxmlformats.org/officeDocument/2006/relationships/image" Target="../media/image29.jpeg"/><Relationship Id="rId11" Type="http://schemas.openxmlformats.org/officeDocument/2006/relationships/image" Target="../media/image28.jpeg"/><Relationship Id="rId10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image" Target="../media/image32.GI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8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94.xml"/><Relationship Id="rId3" Type="http://schemas.openxmlformats.org/officeDocument/2006/relationships/image" Target="../media/image34.jpeg"/><Relationship Id="rId2" Type="http://schemas.openxmlformats.org/officeDocument/2006/relationships/tags" Target="../tags/tag93.xml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slide" Target="slide1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7" Type="http://schemas.openxmlformats.org/officeDocument/2006/relationships/slideLayout" Target="../slideLayouts/slideLayout5.xml"/><Relationship Id="rId16" Type="http://schemas.openxmlformats.org/officeDocument/2006/relationships/tags" Target="../tags/tag108.xml"/><Relationship Id="rId15" Type="http://schemas.openxmlformats.org/officeDocument/2006/relationships/tags" Target="../tags/tag107.xml"/><Relationship Id="rId14" Type="http://schemas.openxmlformats.org/officeDocument/2006/relationships/tags" Target="../tags/tag106.xml"/><Relationship Id="rId13" Type="http://schemas.openxmlformats.org/officeDocument/2006/relationships/tags" Target="../tags/tag105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slide" Target="slide11.xml"/><Relationship Id="rId1" Type="http://schemas.openxmlformats.org/officeDocument/2006/relationships/tags" Target="../tags/tag9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image" Target="../media/image11.png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image" Target="../media/image10.png"/><Relationship Id="rId2" Type="http://schemas.openxmlformats.org/officeDocument/2006/relationships/tags" Target="../tags/tag51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61.xml"/><Relationship Id="rId14" Type="http://schemas.openxmlformats.org/officeDocument/2006/relationships/tags" Target="../tags/tag60.xml"/><Relationship Id="rId13" Type="http://schemas.openxmlformats.org/officeDocument/2006/relationships/tags" Target="../tags/tag59.xml"/><Relationship Id="rId12" Type="http://schemas.openxmlformats.org/officeDocument/2006/relationships/tags" Target="../tags/tag58.xml"/><Relationship Id="rId11" Type="http://schemas.openxmlformats.org/officeDocument/2006/relationships/tags" Target="../tags/tag57.xml"/><Relationship Id="rId10" Type="http://schemas.openxmlformats.org/officeDocument/2006/relationships/image" Target="../media/image12.jpeg"/><Relationship Id="rId1" Type="http://schemas.openxmlformats.org/officeDocument/2006/relationships/tags" Target="../tags/tag50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image" Target="../media/image14.png"/><Relationship Id="rId2" Type="http://schemas.openxmlformats.org/officeDocument/2006/relationships/tags" Target="../tags/tag6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edia1_0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51960" y="1340768"/>
            <a:ext cx="8115300" cy="4572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78790" y="1052195"/>
            <a:ext cx="10193020" cy="52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结合材料及教材内容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，归纳张骞通西域产生了怎样的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历史影响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720" y="1772920"/>
            <a:ext cx="11376025" cy="181483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材料三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张骞第一次出使西域，虽未达到联合大月氏的目的，但同西域各国建立了联系，知道了许多西域地区的山川、地形、物产、人口、风俗等，此后，汉朝与西域诸国互派使节，互通商旅。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——摘编自《秦汉，一个民族强盛的起点》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9570" y="3681485"/>
            <a:ext cx="8497376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）加强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了汉朝与西域各国之间的相互了解与往来。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6720" y="4288790"/>
            <a:ext cx="11376025" cy="138366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材料四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张骞出使西域，开通了中西交往的通道。后来，汉朝在通往中亚、西亚的路线上修道路、设驿站、筑长城，为来往使团、商旅提供食宿、交通和安全保护，形成了贯穿东西的交通要线。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7648" y="5786100"/>
            <a:ext cx="6024974" cy="5232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）为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丝绸之路的开通奠定了基础。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5159375" y="260350"/>
            <a:ext cx="239204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张骞通西域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159375" y="260350"/>
            <a:ext cx="237045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丝绸之路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7212" y="1033927"/>
            <a:ext cx="2802484" cy="4801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lnSpc>
                <a:spcPct val="90000"/>
              </a:lnSpc>
              <a:buClrTx/>
              <a:buSzTx/>
              <a:buFontTx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陆上丝绸之路</a:t>
            </a:r>
            <a:endParaRPr lang="zh-CN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88645" y="2922141"/>
            <a:ext cx="1041781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800">
                <a:latin typeface="摄图摩登小方体" panose="00000500000000000000" charset="-122"/>
                <a:ea typeface="摄图摩登小方体" panose="00000500000000000000" charset="-122"/>
                <a:cs typeface="摄图摩登小方体" panose="00000500000000000000" charset="-122"/>
                <a:sym typeface="+mn-ea"/>
              </a:rPr>
              <a:t>✎结合教材《</a:t>
            </a:r>
            <a:r>
              <a:rPr lang="zh-CN" altLang="en-US" sz="2800" dirty="0">
                <a:latin typeface="摄图摩登小方体" panose="00000500000000000000" charset="-122"/>
                <a:ea typeface="摄图摩登小方体" panose="00000500000000000000" charset="-122"/>
                <a:cs typeface="摄图摩登小方体" panose="00000500000000000000" charset="-122"/>
                <a:sym typeface="+mn-ea"/>
              </a:rPr>
              <a:t>丝绸之路图</a:t>
            </a:r>
            <a:r>
              <a:rPr lang="zh-CN" altLang="en-US" sz="2800">
                <a:latin typeface="摄图摩登小方体" panose="00000500000000000000" charset="-122"/>
                <a:ea typeface="摄图摩登小方体" panose="00000500000000000000" charset="-122"/>
                <a:cs typeface="摄图摩登小方体" panose="00000500000000000000" charset="-122"/>
                <a:sym typeface="+mn-ea"/>
              </a:rPr>
              <a:t>》，</a:t>
            </a:r>
            <a:r>
              <a:rPr lang="zh-CN" altLang="en-US" sz="2800">
                <a:highlight>
                  <a:srgbClr val="FFFF00"/>
                </a:highlight>
                <a:latin typeface="摄图摩登小方体" panose="00000500000000000000" charset="-122"/>
                <a:ea typeface="摄图摩登小方体" panose="00000500000000000000" charset="-122"/>
                <a:cs typeface="摄图摩登小方体" panose="00000500000000000000" charset="-122"/>
                <a:sym typeface="+mn-ea"/>
              </a:rPr>
              <a:t>圈出</a:t>
            </a:r>
            <a:r>
              <a:rPr lang="zh-CN" altLang="en-US" sz="2800">
                <a:latin typeface="摄图摩登小方体" panose="00000500000000000000" charset="-122"/>
                <a:ea typeface="摄图摩登小方体" panose="00000500000000000000" charset="-122"/>
                <a:cs typeface="摄图摩登小方体" panose="00000500000000000000" charset="-122"/>
                <a:sym typeface="+mn-ea"/>
              </a:rPr>
              <a:t>陆上丝绸之路</a:t>
            </a:r>
            <a:r>
              <a:rPr lang="zh-CN" altLang="en-US" sz="2800">
                <a:solidFill>
                  <a:srgbClr val="C00000"/>
                </a:solidFill>
                <a:latin typeface="摄图摩登小方体" panose="00000500000000000000" charset="-122"/>
                <a:ea typeface="摄图摩登小方体" panose="00000500000000000000" charset="-122"/>
                <a:cs typeface="摄图摩登小方体" panose="00000500000000000000" charset="-122"/>
                <a:sym typeface="+mn-ea"/>
              </a:rPr>
              <a:t>途经的地区</a:t>
            </a:r>
            <a:r>
              <a:rPr lang="zh-CN" altLang="en-US" sz="2800">
                <a:latin typeface="摄图摩登小方体" panose="00000500000000000000" charset="-122"/>
                <a:ea typeface="摄图摩登小方体" panose="00000500000000000000" charset="-122"/>
                <a:cs typeface="摄图摩登小方体" panose="00000500000000000000" charset="-122"/>
                <a:sym typeface="+mn-ea"/>
              </a:rPr>
              <a:t>。</a:t>
            </a:r>
            <a:endParaRPr lang="zh-CN" altLang="en-US" sz="2800">
              <a:latin typeface="摄图摩登小方体" panose="00000500000000000000" charset="-122"/>
              <a:ea typeface="摄图摩登小方体" panose="00000500000000000000" charset="-122"/>
              <a:cs typeface="摄图摩登小方体" panose="00000500000000000000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24485" y="1552615"/>
            <a:ext cx="21799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）路线：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84835" y="1916832"/>
            <a:ext cx="11122660" cy="1021080"/>
            <a:chOff x="800" y="7612"/>
            <a:chExt cx="17516" cy="1608"/>
          </a:xfrm>
        </p:grpSpPr>
        <p:sp>
          <p:nvSpPr>
            <p:cNvPr id="73839" name="Text Box 10"/>
            <p:cNvSpPr txBox="1"/>
            <p:nvPr/>
          </p:nvSpPr>
          <p:spPr>
            <a:xfrm>
              <a:off x="800" y="8014"/>
              <a:ext cx="183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eaLnBrk="0" hangingPunct="0">
                <a:spcBef>
                  <a:spcPct val="50000"/>
                </a:spcBef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长安</a:t>
              </a:r>
              <a:endPara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840" name="Text Box 12"/>
            <p:cNvSpPr txBox="1"/>
            <p:nvPr/>
          </p:nvSpPr>
          <p:spPr>
            <a:xfrm>
              <a:off x="2781" y="8014"/>
              <a:ext cx="3213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eaLnBrk="0" hangingPunct="0">
                <a:spcBef>
                  <a:spcPct val="5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河西走廊</a:t>
              </a:r>
              <a:endPara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3841" name="Text Box 15"/>
            <p:cNvSpPr txBox="1"/>
            <p:nvPr/>
          </p:nvSpPr>
          <p:spPr>
            <a:xfrm>
              <a:off x="10289" y="7969"/>
              <a:ext cx="3691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eaLnBrk="0" hangingPunct="0">
                <a:spcBef>
                  <a:spcPct val="5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中亚、西亚</a:t>
              </a:r>
              <a:endPara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3842" name="Text Box 16"/>
            <p:cNvSpPr txBox="1"/>
            <p:nvPr/>
          </p:nvSpPr>
          <p:spPr>
            <a:xfrm>
              <a:off x="14470" y="8014"/>
              <a:ext cx="3846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l" eaLnBrk="0" hangingPunct="0">
                <a:spcBef>
                  <a:spcPct val="50000"/>
                </a:spcBef>
                <a:buClrTx/>
                <a:buSzTx/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欧洲和北非</a:t>
              </a:r>
              <a:endPara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73843" name="Text Box 20"/>
            <p:cNvSpPr txBox="1"/>
            <p:nvPr/>
          </p:nvSpPr>
          <p:spPr>
            <a:xfrm>
              <a:off x="5797" y="7612"/>
              <a:ext cx="4242" cy="1608"/>
            </a:xfrm>
            <a:prstGeom prst="rect">
              <a:avLst/>
            </a:prstGeom>
            <a:solidFill>
              <a:schemeClr val="bg1">
                <a:alpha val="38000"/>
              </a:schemeClr>
            </a:solidFill>
            <a:ln w="9525">
              <a:noFill/>
            </a:ln>
          </p:spPr>
          <p:txBody>
            <a:bodyPr wrap="square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 eaLnBrk="0" hangingPunct="0">
                <a:lnSpc>
                  <a:spcPct val="100000"/>
                </a:lnSpc>
                <a:spcBef>
                  <a:spcPts val="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</a:pP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西域</a:t>
              </a:r>
              <a:endPara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 lvl="0" algn="ctr" eaLnBrk="0" hangingPunct="0">
                <a:lnSpc>
                  <a:spcPct val="100000"/>
                </a:lnSpc>
                <a:spcBef>
                  <a:spcPts val="5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</a:pPr>
              <a:r>
                <a:rPr lang="zh-CN" altLang="en-US" sz="2800" b="1" dirty="0">
                  <a:solidFill>
                    <a:srgbClr val="FF0000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（今新疆地区）</a:t>
              </a:r>
              <a:endParaRPr lang="zh-CN" altLang="en-US" sz="28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pic>
          <p:nvPicPr>
            <p:cNvPr id="73844" name="Picture 23" descr="01-02-001-40.gif (1138 字节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63" y="8173"/>
              <a:ext cx="1092" cy="5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3845" name="Picture 24" descr="01-02-001-40.gif (1138 字节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08" y="8170"/>
              <a:ext cx="1092" cy="5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3846" name="Picture 25" descr="01-02-001-40.gif (1138 字节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29" y="8170"/>
              <a:ext cx="1092" cy="54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3847" name="Picture 26" descr="01-02-001-40.gif (1138 字节)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30" y="8166"/>
              <a:ext cx="1092" cy="54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5" name="图片 34" descr="图片包含 游戏机, 食物, 桌子, 蛋糕&#10;&#10;描述已自动生成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16480" y="2517006"/>
            <a:ext cx="1297305" cy="141605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0106025" y="5877272"/>
            <a:ext cx="1802765" cy="523174"/>
            <a:chOff x="1583610" y="1640592"/>
            <a:chExt cx="1348155" cy="209390"/>
          </a:xfrm>
        </p:grpSpPr>
        <p:sp>
          <p:nvSpPr>
            <p:cNvPr id="20" name="矩形: 圆角 37"/>
            <p:cNvSpPr/>
            <p:nvPr/>
          </p:nvSpPr>
          <p:spPr>
            <a:xfrm>
              <a:off x="1688122" y="1667592"/>
              <a:ext cx="1132450" cy="182390"/>
            </a:xfrm>
            <a:prstGeom prst="roundRect">
              <a:avLst>
                <a:gd name="adj" fmla="val 30580"/>
              </a:avLst>
            </a:prstGeom>
            <a:solidFill>
              <a:srgbClr val="CC2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83610" y="1640592"/>
              <a:ext cx="1348155" cy="20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第</a:t>
              </a:r>
              <a:r>
                <a:rPr lang="en-US" altLang="zh-CN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80</a:t>
              </a: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页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3" name="Text Box 7"/>
          <p:cNvSpPr>
            <a:spLocks noChangeArrowheads="1"/>
          </p:cNvSpPr>
          <p:nvPr/>
        </p:nvSpPr>
        <p:spPr bwMode="auto">
          <a:xfrm>
            <a:off x="10862310" y="5170805"/>
            <a:ext cx="89789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none" anchor="ctr">
            <a:no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长安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Text Box 8"/>
          <p:cNvSpPr>
            <a:spLocks noChangeArrowheads="1"/>
          </p:cNvSpPr>
          <p:nvPr/>
        </p:nvSpPr>
        <p:spPr bwMode="auto">
          <a:xfrm>
            <a:off x="9254173" y="4624705"/>
            <a:ext cx="1612900" cy="52197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none" anchor="ctr">
            <a:no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河西走廊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5725160" y="3533775"/>
            <a:ext cx="2337435" cy="839470"/>
          </a:xfrm>
          <a:prstGeom prst="wedgeRectCallout">
            <a:avLst>
              <a:gd name="adj1" fmla="val 27641"/>
              <a:gd name="adj2" fmla="val 47428"/>
            </a:avLst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none" anchor="ctr">
            <a:no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西域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（今新疆地区）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17550" y="4373245"/>
            <a:ext cx="1488440" cy="4349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欧洲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2752725" y="5582920"/>
            <a:ext cx="1417320" cy="43497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none" anchor="ctr">
            <a:no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buClrTx/>
              <a:buSzTx/>
              <a:buFontTx/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西亚</a:t>
            </a:r>
            <a:endParaRPr lang="zh-CN" altLang="en-US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903730" y="3366770"/>
            <a:ext cx="6629400" cy="1247140"/>
            <a:chOff x="839416" y="2075441"/>
            <a:chExt cx="10107244" cy="1649800"/>
          </a:xfrm>
        </p:grpSpPr>
        <p:sp>
          <p:nvSpPr>
            <p:cNvPr id="20" name="箭头: 右 19"/>
            <p:cNvSpPr/>
            <p:nvPr/>
          </p:nvSpPr>
          <p:spPr>
            <a:xfrm>
              <a:off x="839416" y="2075441"/>
              <a:ext cx="10107244" cy="1649800"/>
            </a:xfrm>
            <a:prstGeom prst="rightArrow">
              <a:avLst>
                <a:gd name="adj1" fmla="val 89193"/>
                <a:gd name="adj2" fmla="val 29750"/>
              </a:avLst>
            </a:prstGeom>
            <a:gradFill flip="none" rotWithShape="1">
              <a:gsLst>
                <a:gs pos="0">
                  <a:srgbClr val="DB6832">
                    <a:alpha val="74000"/>
                  </a:srgbClr>
                </a:gs>
                <a:gs pos="100000">
                  <a:srgbClr val="C0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955314" y="2253290"/>
              <a:ext cx="7828700" cy="1292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20000"/>
                </a:lnSpc>
              </a:pPr>
              <a:r>
                <a:rPr lang="zh-CN" alt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  <a:ea typeface="等线" panose="02010600030101010101" pitchFamily="2" charset="-122"/>
                </a:rPr>
                <a:t>核桃、</a:t>
              </a:r>
              <a:r>
                <a:rPr lang="zh-CN" altLang="en-US" sz="24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  <a:ea typeface="等线" panose="02010600030101010101" pitchFamily="2" charset="-122"/>
                </a:rPr>
                <a:t>葡萄、石榴</a:t>
              </a:r>
              <a:r>
                <a:rPr lang="zh-CN" alt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  <a:ea typeface="等线" panose="02010600030101010101" pitchFamily="2" charset="-122"/>
                </a:rPr>
                <a:t>、苜蓿、良种马、</a:t>
              </a:r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</a:endParaRPr>
            </a:p>
            <a:p>
              <a:pPr algn="l" fontAlgn="auto">
                <a:lnSpc>
                  <a:spcPct val="120000"/>
                </a:lnSpc>
              </a:pPr>
              <a:r>
                <a:rPr lang="en-US" altLang="zh-CN" sz="24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  <a:ea typeface="等线" panose="02010600030101010101" pitchFamily="2" charset="-122"/>
                </a:rPr>
                <a:t>       </a:t>
              </a:r>
              <a:r>
                <a:rPr lang="zh-CN" altLang="en-US" sz="24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  <a:ea typeface="等线" panose="02010600030101010101" pitchFamily="2" charset="-122"/>
                </a:rPr>
                <a:t>香料、玻璃、</a:t>
              </a:r>
              <a:r>
                <a:rPr lang="zh-CN" altLang="en-US" sz="2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  <a:ea typeface="等线" panose="02010600030101010101" pitchFamily="2" charset="-122"/>
                </a:rPr>
                <a:t>宝石、乐器、歌舞</a:t>
              </a:r>
              <a:endParaRPr lang="zh-CN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73"/>
          <a:stretch>
            <a:fillRect/>
          </a:stretch>
        </p:blipFill>
        <p:spPr>
          <a:xfrm>
            <a:off x="479425" y="2421255"/>
            <a:ext cx="2999740" cy="247142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2513330" y="2259965"/>
            <a:ext cx="8383270" cy="728980"/>
            <a:chOff x="605070" y="766516"/>
            <a:chExt cx="10666067" cy="10786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84" r="11484"/>
            <a:stretch>
              <a:fillRect/>
            </a:stretch>
          </p:blipFill>
          <p:spPr>
            <a:xfrm>
              <a:off x="605070" y="766517"/>
              <a:ext cx="1019018" cy="1019018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52" r="4924"/>
            <a:stretch>
              <a:fillRect/>
            </a:stretch>
          </p:blipFill>
          <p:spPr>
            <a:xfrm>
              <a:off x="1935439" y="766518"/>
              <a:ext cx="1071916" cy="1071916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93" r="140"/>
            <a:stretch>
              <a:fillRect/>
            </a:stretch>
          </p:blipFill>
          <p:spPr>
            <a:xfrm>
              <a:off x="3317151" y="766516"/>
              <a:ext cx="1071917" cy="1071917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14" r="5136"/>
            <a:stretch>
              <a:fillRect/>
            </a:stretch>
          </p:blipFill>
          <p:spPr>
            <a:xfrm>
              <a:off x="4697917" y="766516"/>
              <a:ext cx="1071917" cy="1071917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81" t="11549" r="10750" b="10102"/>
            <a:stretch>
              <a:fillRect/>
            </a:stretch>
          </p:blipFill>
          <p:spPr>
            <a:xfrm>
              <a:off x="6067947" y="766516"/>
              <a:ext cx="1071917" cy="1071917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9" r="24791"/>
            <a:stretch>
              <a:fillRect/>
            </a:stretch>
          </p:blipFill>
          <p:spPr>
            <a:xfrm>
              <a:off x="7437977" y="766516"/>
              <a:ext cx="1078663" cy="1078663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41" t="4918" r="9510" b="554"/>
            <a:stretch>
              <a:fillRect/>
            </a:stretch>
          </p:blipFill>
          <p:spPr>
            <a:xfrm>
              <a:off x="8814754" y="766516"/>
              <a:ext cx="1071918" cy="1071918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0" t="399" r="6250" b="-399"/>
            <a:stretch>
              <a:fillRect/>
            </a:stretch>
          </p:blipFill>
          <p:spPr>
            <a:xfrm>
              <a:off x="10200456" y="767752"/>
              <a:ext cx="1070681" cy="1070681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0" name="组合 29"/>
          <p:cNvGrpSpPr/>
          <p:nvPr/>
        </p:nvGrpSpPr>
        <p:grpSpPr>
          <a:xfrm>
            <a:off x="3392805" y="4644390"/>
            <a:ext cx="7945120" cy="1016000"/>
            <a:chOff x="2868740" y="3272959"/>
            <a:chExt cx="9131720" cy="1343931"/>
          </a:xfrm>
        </p:grpSpPr>
        <p:sp>
          <p:nvSpPr>
            <p:cNvPr id="29" name="箭头: 右 28"/>
            <p:cNvSpPr/>
            <p:nvPr/>
          </p:nvSpPr>
          <p:spPr>
            <a:xfrm flipH="1">
              <a:off x="2868740" y="3272959"/>
              <a:ext cx="9131720" cy="1343931"/>
            </a:xfrm>
            <a:prstGeom prst="rightArrow">
              <a:avLst>
                <a:gd name="adj1" fmla="val 89193"/>
                <a:gd name="adj2" fmla="val 29750"/>
              </a:avLst>
            </a:prstGeom>
            <a:gradFill flip="none" rotWithShape="1">
              <a:gsLst>
                <a:gs pos="100000">
                  <a:schemeClr val="accent5">
                    <a:lumMod val="50000"/>
                  </a:schemeClr>
                </a:gs>
                <a:gs pos="0">
                  <a:srgbClr val="1EC1A8">
                    <a:alpha val="61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027721" y="3570304"/>
              <a:ext cx="6385344" cy="690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</a:lstStyle>
            <a:p>
              <a:r>
                <a:rPr lang="zh-CN" altLang="en-US"/>
                <a:t>丝绸、漆器、开渠、凿井、铸铁</a:t>
              </a:r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57"/>
          <a:stretch>
            <a:fillRect/>
          </a:stretch>
        </p:blipFill>
        <p:spPr>
          <a:xfrm>
            <a:off x="9768205" y="3501390"/>
            <a:ext cx="2025015" cy="3197225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33" name="组合 32"/>
          <p:cNvGrpSpPr/>
          <p:nvPr/>
        </p:nvGrpSpPr>
        <p:grpSpPr>
          <a:xfrm>
            <a:off x="5015085" y="5646108"/>
            <a:ext cx="4339735" cy="787077"/>
            <a:chOff x="3958197" y="5046897"/>
            <a:chExt cx="5199631" cy="115736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00" r="16700"/>
            <a:stretch>
              <a:fillRect/>
            </a:stretch>
          </p:blipFill>
          <p:spPr>
            <a:xfrm>
              <a:off x="3958197" y="5112259"/>
              <a:ext cx="1071917" cy="1071917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55" r="8531"/>
            <a:stretch>
              <a:fillRect/>
            </a:stretch>
          </p:blipFill>
          <p:spPr>
            <a:xfrm>
              <a:off x="5321003" y="5046897"/>
              <a:ext cx="1071917" cy="1071917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54" t="42515" r="52397"/>
            <a:stretch>
              <a:fillRect/>
            </a:stretch>
          </p:blipFill>
          <p:spPr>
            <a:xfrm>
              <a:off x="6683287" y="5112259"/>
              <a:ext cx="1071917" cy="1071917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83" r="36467" b="14399"/>
            <a:stretch>
              <a:fillRect/>
            </a:stretch>
          </p:blipFill>
          <p:spPr>
            <a:xfrm>
              <a:off x="8045744" y="5092175"/>
              <a:ext cx="1112084" cy="1112084"/>
            </a:xfrm>
            <a:prstGeom prst="ellipse">
              <a:avLst/>
            </a:prstGeom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4" name="文本框 23"/>
          <p:cNvSpPr txBox="1"/>
          <p:nvPr>
            <p:custDataLst>
              <p:tags r:id="rId15"/>
            </p:custDataLst>
          </p:nvPr>
        </p:nvSpPr>
        <p:spPr>
          <a:xfrm>
            <a:off x="400685" y="1013460"/>
            <a:ext cx="1897380" cy="39433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）物品：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6459" y="3392816"/>
            <a:ext cx="11495405" cy="22977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 fromWordArt="0">
            <a:noAutofit/>
            <a:scene3d>
              <a:camera prst="orthographicFront"/>
              <a:lightRig rig="threePt" dir="t"/>
            </a:scene3d>
          </a:bodyPr>
          <a:lstStyle/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意义：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①是古代东西方往来的大动脉；</a:t>
            </a:r>
            <a:endParaRPr lang="zh-CN" altLang="en-US" sz="3200" b="1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②对于中国同其他国家和地区的贸易与文化交流，起到了很大的促进作用。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16"/>
            </p:custDataLst>
          </p:nvPr>
        </p:nvSpPr>
        <p:spPr>
          <a:xfrm>
            <a:off x="5159375" y="260350"/>
            <a:ext cx="237045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丝绸之路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6201341" y="1052292"/>
            <a:ext cx="5078164" cy="103886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✎请你在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教材第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页上标出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海上丝绸之路的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两条主要航线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0362" y="1898918"/>
            <a:ext cx="21799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）向北：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212" y="3573016"/>
            <a:ext cx="21799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）向南：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338" y="2658735"/>
            <a:ext cx="5557520" cy="523220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山东沿岸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朝鲜半岛和日本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1434" y="4293096"/>
            <a:ext cx="5253991" cy="2031325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东南沿海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中南半岛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马六甲海峡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孟加拉湾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印度半岛南端和今天的斯里兰卡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欧洲地区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6" name="图片 15" descr="f77a4a03f6c796835bdda51396b58ba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51670" y="3369945"/>
            <a:ext cx="965200" cy="72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f77a4a03f6c796835bdda51396b58ba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441180" y="2105660"/>
            <a:ext cx="965200" cy="72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9441180" y="2818765"/>
            <a:ext cx="1203960" cy="39878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山东沿岸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10516870" y="3279140"/>
            <a:ext cx="693420" cy="39878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黄海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10931525" y="2423795"/>
            <a:ext cx="693420" cy="70675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朝鲜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日本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9732645" y="4098290"/>
            <a:ext cx="1203960" cy="39878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东南沿海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>
          <a:xfrm>
            <a:off x="8533765" y="4696460"/>
            <a:ext cx="1203960" cy="39878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中南半岛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7"/>
            </p:custDataLst>
          </p:nvPr>
        </p:nvSpPr>
        <p:spPr>
          <a:xfrm>
            <a:off x="8708390" y="5194935"/>
            <a:ext cx="1203960" cy="39878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马来半岛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7915910" y="5693410"/>
            <a:ext cx="1459230" cy="39878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马六甲海峡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7334885" y="4441190"/>
            <a:ext cx="1203960" cy="39878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孟加拉湾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5991860" y="4441190"/>
            <a:ext cx="1203960" cy="706755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印度半岛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锡兰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1"/>
            </p:custDataLst>
          </p:nvPr>
        </p:nvSpPr>
        <p:spPr>
          <a:xfrm>
            <a:off x="5340985" y="3739515"/>
            <a:ext cx="693420" cy="398780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欧洲</a:t>
            </a:r>
            <a:endParaRPr lang="zh-CN" altLang="en-US" sz="2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014585" y="5761355"/>
            <a:ext cx="1802765" cy="523174"/>
            <a:chOff x="1583610" y="1640592"/>
            <a:chExt cx="1348155" cy="209390"/>
          </a:xfrm>
        </p:grpSpPr>
        <p:sp>
          <p:nvSpPr>
            <p:cNvPr id="26" name="矩形: 圆角 37"/>
            <p:cNvSpPr/>
            <p:nvPr/>
          </p:nvSpPr>
          <p:spPr>
            <a:xfrm>
              <a:off x="1688122" y="1667592"/>
              <a:ext cx="1132450" cy="182390"/>
            </a:xfrm>
            <a:prstGeom prst="roundRect">
              <a:avLst>
                <a:gd name="adj" fmla="val 30580"/>
              </a:avLst>
            </a:prstGeom>
            <a:solidFill>
              <a:srgbClr val="CC2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83610" y="1640592"/>
              <a:ext cx="1348155" cy="20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第</a:t>
              </a:r>
              <a:r>
                <a:rPr lang="en-US" altLang="zh-CN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81</a:t>
              </a: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页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51384" y="1124744"/>
            <a:ext cx="2744257" cy="4801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ClrTx/>
              <a:buSzTx/>
              <a:buFontTx/>
              <a:def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altLang="zh-CN" dirty="0">
                <a:sym typeface="+mn-ea"/>
              </a:rPr>
              <a:t>2.</a:t>
            </a:r>
            <a:r>
              <a:rPr lang="zh-CN" altLang="en-US" dirty="0">
                <a:sym typeface="+mn-ea"/>
              </a:rPr>
              <a:t>海上丝绸之路</a:t>
            </a:r>
            <a:endParaRPr lang="zh-CN" dirty="0"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12"/>
            </p:custDataLst>
          </p:nvPr>
        </p:nvSpPr>
        <p:spPr>
          <a:xfrm>
            <a:off x="5159375" y="260350"/>
            <a:ext cx="237045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丝绸之路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2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/>
      <p:bldP spid="3" grpId="0"/>
      <p:bldP spid="2" grpId="0" bldLvl="0" animBg="1"/>
      <p:bldP spid="2" grpId="1"/>
      <p:bldP spid="9" grpId="0" bldLvl="0" animBg="1"/>
      <p:bldP spid="9" grpId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692385" y="2600174"/>
            <a:ext cx="30988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zh-CN" sz="2665" b="1"/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294505" y="260985"/>
            <a:ext cx="393382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汉朝对西域的管理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3"/>
            </p:custDataLst>
          </p:nvPr>
        </p:nvSpPr>
        <p:spPr>
          <a:xfrm>
            <a:off x="407035" y="981075"/>
            <a:ext cx="11449605" cy="47498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no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✎阅读第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页内容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归纳丝绸之路开辟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后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汉朝加强对西域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管理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措施</a:t>
            </a:r>
            <a:r>
              <a:rPr lang="zh-CN" sz="280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。</a:t>
            </a:r>
            <a:endParaRPr lang="zh-CN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055440" y="1555751"/>
          <a:ext cx="5356225" cy="482557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76300"/>
                <a:gridCol w="4479925"/>
              </a:tblGrid>
              <a:tr h="90382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背景</a:t>
                      </a:r>
                      <a:endParaRPr lang="zh-CN" altLang="en-US" sz="2400" b="1">
                        <a:solidFill>
                          <a:schemeClr val="bg2">
                            <a:lumMod val="2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142490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设置</a:t>
                      </a:r>
                      <a:endParaRPr lang="zh-CN" altLang="en-US" sz="2400" b="1">
                        <a:solidFill>
                          <a:schemeClr val="bg2">
                            <a:lumMod val="2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97764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职责</a:t>
                      </a:r>
                      <a:endParaRPr lang="zh-CN" altLang="en-US" sz="2400" b="1">
                        <a:solidFill>
                          <a:schemeClr val="bg2">
                            <a:lumMod val="2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  <a:tr h="151919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意义</a:t>
                      </a:r>
                      <a:endParaRPr lang="zh-CN" altLang="en-US" sz="2400" b="1">
                        <a:solidFill>
                          <a:schemeClr val="bg2">
                            <a:lumMod val="25000"/>
                          </a:schemeClr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947615" y="1574165"/>
            <a:ext cx="4486910" cy="9207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张骞通西域后，西汉加强了对西域的经营</a:t>
            </a:r>
            <a:endParaRPr lang="zh-CN" altLang="en-US" sz="2400" b="1">
              <a:solidFill>
                <a:schemeClr val="bg1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983175" y="2494915"/>
            <a:ext cx="4558030" cy="755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C00000"/>
                </a:solidFill>
                <a:effectLst/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公元前60年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effectLst/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设置西域都护府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，以西域都护作为</a:t>
            </a:r>
            <a:r>
              <a:rPr lang="zh-CN" altLang="en-US" sz="2400" b="1">
                <a:solidFill>
                  <a:srgbClr val="C0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管理西域的最高长官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，西域都护府设置在</a:t>
            </a:r>
            <a:r>
              <a:rPr lang="zh-CN" altLang="en-US" sz="24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乌垒城</a:t>
            </a:r>
            <a:endParaRPr lang="zh-CN" altLang="en-US" sz="2400" b="1">
              <a:solidFill>
                <a:schemeClr val="bg2">
                  <a:lumMod val="2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983810" y="4004945"/>
            <a:ext cx="4486910" cy="9366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颁行号令，调遣军队，征发粮草，对西域地区进行有效治理</a:t>
            </a:r>
            <a:endParaRPr lang="zh-CN" altLang="en-US" sz="2400" b="1">
              <a:solidFill>
                <a:schemeClr val="bg2">
                  <a:lumMod val="25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983175" y="5013325"/>
            <a:ext cx="4557395" cy="7550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rgbClr val="C00000"/>
                </a:solidFill>
                <a:effectLst/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西域都护府的设置，标志着西域正式归属中央政权</a:t>
            </a:r>
            <a:r>
              <a:rPr lang="en-US" altLang="zh-CN" sz="2400" b="1">
                <a:solidFill>
                  <a:srgbClr val="C00000"/>
                </a:solidFill>
                <a:effectLst/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D300F6"/>
                </a:solidFill>
                <a:effectLst/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说明新疆自古以来就是中国领土的一部分</a:t>
            </a:r>
            <a:endParaRPr lang="zh-CN" altLang="en-US" sz="2400" b="1">
              <a:solidFill>
                <a:srgbClr val="D300F6"/>
              </a:solidFill>
              <a:effectLst/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7052846" y="3737179"/>
            <a:ext cx="4425280" cy="5355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buClrTx/>
              <a:buSzTx/>
              <a:buFontTx/>
              <a:def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algn="ctr"/>
            <a:r>
              <a:rPr lang="en-US" altLang="zh-CN" sz="3200" dirty="0" err="1">
                <a:sym typeface="+mn-ea"/>
              </a:rPr>
              <a:t>西汉</a:t>
            </a:r>
            <a:r>
              <a:rPr lang="zh-CN" altLang="en-US" sz="3200" dirty="0">
                <a:sym typeface="+mn-ea"/>
              </a:rPr>
              <a:t>：设置</a:t>
            </a:r>
            <a:r>
              <a:rPr lang="en-US" altLang="zh-CN" sz="3200" dirty="0">
                <a:sym typeface="+mn-ea"/>
              </a:rPr>
              <a:t>西域都护</a:t>
            </a:r>
            <a:r>
              <a:rPr lang="zh-CN" altLang="en-US" sz="3200" dirty="0">
                <a:sym typeface="+mn-ea"/>
              </a:rPr>
              <a:t>府</a:t>
            </a:r>
            <a:endParaRPr lang="zh-CN" altLang="en-US" sz="3200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5" grpId="0"/>
      <p:bldP spid="2" grpId="0"/>
      <p:bldP spid="8" grpId="0"/>
      <p:bldP spid="9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7850" y="1052736"/>
            <a:ext cx="10445750" cy="5651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✎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阅读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教材第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82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页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的内容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，归纳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东汉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王朝</a:t>
            </a:r>
            <a:r>
              <a:rPr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加强对西域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管理的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措施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64031" y="5207317"/>
            <a:ext cx="3510915" cy="9531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甘英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出使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大秦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，开辟了通往西亚的路线。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1829" y="5006340"/>
            <a:ext cx="2856865" cy="135509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班超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出使西域。西域各国与汉朝重新建立联系。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68208" y="5207317"/>
            <a:ext cx="3663950" cy="95313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班超的儿子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sym typeface="+mn-ea"/>
              </a:rPr>
              <a:t>班勇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继承父业，再次出使西域。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734942"/>
            <a:ext cx="11275060" cy="33267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>
          <a:xfrm>
            <a:off x="495300" y="1734942"/>
            <a:ext cx="3209925" cy="2717165"/>
          </a:xfrm>
          <a:prstGeom prst="ellipse">
            <a:avLst/>
          </a:prstGeom>
          <a:ln w="19050" cap="sq">
            <a:solidFill>
              <a:schemeClr val="bg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294505" y="260985"/>
            <a:ext cx="393382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汉朝对西域的管理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9" grpId="0" bldLvl="0" animBg="1"/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>
            <p:custDataLst>
              <p:tags r:id="rId1"/>
            </p:custDataLst>
          </p:nvPr>
        </p:nvSpPr>
        <p:spPr>
          <a:xfrm>
            <a:off x="1575409" y="1364683"/>
            <a:ext cx="710565" cy="490410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430" b="1" dirty="0">
                <a:latin typeface="楷体" panose="02010609060101010101" charset="-122"/>
                <a:ea typeface="楷体" panose="02010609060101010101" charset="-122"/>
              </a:rPr>
              <a:t>沟通中外文明的丝绸之路</a:t>
            </a:r>
            <a:endParaRPr lang="zh-CN" altLang="en-US" sz="343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0" name="左大括号 69"/>
          <p:cNvSpPr/>
          <p:nvPr>
            <p:custDataLst>
              <p:tags r:id="rId2"/>
            </p:custDataLst>
          </p:nvPr>
        </p:nvSpPr>
        <p:spPr>
          <a:xfrm>
            <a:off x="2422046" y="2000240"/>
            <a:ext cx="272145" cy="3401810"/>
          </a:xfrm>
          <a:prstGeom prst="leftBrace">
            <a:avLst>
              <a:gd name="adj1" fmla="val 42247"/>
              <a:gd name="adj2" fmla="val 50000"/>
            </a:avLst>
          </a:prstGeom>
          <a:ln w="28575"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" name="Text Box 2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86214" y="1728095"/>
            <a:ext cx="3360964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楷体" panose="02010609060101010101" charset="-122"/>
                <a:ea typeface="楷体" panose="02010609060101010101" charset="-122"/>
              </a:rPr>
              <a:t>张骞通西域</a:t>
            </a:r>
            <a:endParaRPr lang="zh-CN" altLang="en-US" sz="305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左大括号 70"/>
          <p:cNvSpPr/>
          <p:nvPr>
            <p:custDataLst>
              <p:tags r:id="rId4"/>
            </p:custDataLst>
          </p:nvPr>
        </p:nvSpPr>
        <p:spPr>
          <a:xfrm>
            <a:off x="5063372" y="1660059"/>
            <a:ext cx="204109" cy="748398"/>
          </a:xfrm>
          <a:prstGeom prst="leftBrace">
            <a:avLst>
              <a:gd name="adj1" fmla="val 42247"/>
              <a:gd name="adj2" fmla="val 50000"/>
            </a:avLst>
          </a:prstGeom>
          <a:ln w="28575"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05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 Box 22">
            <a:hlinkClick r:id="rId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03794" y="2072808"/>
            <a:ext cx="3360964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楷体" panose="02010609060101010101" charset="-122"/>
                <a:ea typeface="楷体" panose="02010609060101010101" charset="-122"/>
              </a:rPr>
              <a:t>两次出使西域</a:t>
            </a:r>
            <a:endParaRPr lang="zh-CN" altLang="en-US" sz="305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Text Box 1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86214" y="3360964"/>
            <a:ext cx="2949726" cy="56070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楷体" panose="02010609060101010101" charset="-122"/>
                <a:ea typeface="楷体" panose="02010609060101010101" charset="-122"/>
              </a:rPr>
              <a:t>丝绸之路</a:t>
            </a:r>
            <a:endParaRPr lang="zh-CN" altLang="en-US" sz="305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2" name="左大括号 71"/>
          <p:cNvSpPr/>
          <p:nvPr>
            <p:custDataLst>
              <p:tags r:id="rId8"/>
            </p:custDataLst>
          </p:nvPr>
        </p:nvSpPr>
        <p:spPr>
          <a:xfrm>
            <a:off x="4655155" y="3360964"/>
            <a:ext cx="204109" cy="748398"/>
          </a:xfrm>
          <a:prstGeom prst="leftBrace">
            <a:avLst>
              <a:gd name="adj1" fmla="val 42247"/>
              <a:gd name="adj2" fmla="val 50000"/>
            </a:avLst>
          </a:prstGeom>
          <a:ln w="28575"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05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Text Box 25">
            <a:hlinkClick r:id="rId5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927300" y="3020783"/>
            <a:ext cx="3566583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楷体" panose="02010609060101010101" charset="-122"/>
                <a:ea typeface="楷体" panose="02010609060101010101" charset="-122"/>
              </a:rPr>
              <a:t>陆上丝绸之路</a:t>
            </a:r>
            <a:endParaRPr lang="zh-CN" altLang="en-US" sz="305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Text Box 26">
            <a:hlinkClick r:id="rId10" action="ppaction://hlinksldjump"/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27300" y="3701145"/>
            <a:ext cx="3429000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楷体" panose="02010609060101010101" charset="-122"/>
                <a:ea typeface="楷体" panose="02010609060101010101" charset="-122"/>
              </a:rPr>
              <a:t>海上丝绸之路</a:t>
            </a:r>
            <a:endParaRPr lang="zh-CN" altLang="en-US" sz="305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Text Box 1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730505" y="5061869"/>
            <a:ext cx="3639154" cy="56070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050" b="1" dirty="0">
                <a:latin typeface="楷体" panose="02010609060101010101" charset="-122"/>
                <a:ea typeface="楷体" panose="02010609060101010101" charset="-122"/>
              </a:rPr>
              <a:t>对西域的管理</a:t>
            </a:r>
            <a:endParaRPr lang="zh-CN" altLang="en-US" sz="305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Text Box 24">
            <a:hlinkClick r:id="" action="ppaction://noaction"/>
          </p:cNvPr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519989" y="4782169"/>
            <a:ext cx="3977821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楷体" panose="02010609060101010101" charset="-122"/>
                <a:ea typeface="楷体" panose="02010609060101010101" charset="-122"/>
              </a:rPr>
              <a:t>西域都护府的设置</a:t>
            </a:r>
            <a:endParaRPr lang="zh-CN" altLang="en-US" sz="305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" name="Text Box 24">
            <a:hlinkClick r:id="" action="ppaction://noaction"/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591744" y="5402050"/>
            <a:ext cx="3977821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班超经营西域 </a:t>
            </a:r>
            <a:endParaRPr lang="zh-CN" altLang="en-US" sz="305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4" name="左大括号 73"/>
          <p:cNvSpPr/>
          <p:nvPr>
            <p:custDataLst>
              <p:tags r:id="rId15"/>
            </p:custDataLst>
          </p:nvPr>
        </p:nvSpPr>
        <p:spPr>
          <a:xfrm>
            <a:off x="5315880" y="5061869"/>
            <a:ext cx="204109" cy="748398"/>
          </a:xfrm>
          <a:prstGeom prst="leftBrace">
            <a:avLst>
              <a:gd name="adj1" fmla="val 42247"/>
              <a:gd name="adj2" fmla="val 50000"/>
            </a:avLst>
          </a:prstGeom>
          <a:ln w="28575">
            <a:solidFill>
              <a:srgbClr val="33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05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22">
            <a:hlinkClick r:id="rId5" action="ppaction://hlinksldjump"/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304155" y="1412875"/>
            <a:ext cx="1065530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50" b="1" dirty="0">
                <a:latin typeface="楷体" panose="02010609060101010101" charset="-122"/>
                <a:ea typeface="楷体" panose="02010609060101010101" charset="-122"/>
              </a:rPr>
              <a:t>背景</a:t>
            </a:r>
            <a:endParaRPr lang="zh-CN" altLang="en-US" sz="305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ldLvl="0" animBg="1"/>
      <p:bldP spid="63" grpId="0" bldLvl="0" animBg="1"/>
      <p:bldP spid="71" grpId="0" bldLvl="0" animBg="1"/>
      <p:bldP spid="42" grpId="0" bldLvl="0" animBg="1"/>
      <p:bldP spid="40" grpId="0" bldLvl="0" animBg="1"/>
      <p:bldP spid="72" grpId="0" bldLvl="0" animBg="1"/>
      <p:bldP spid="49" grpId="0" bldLvl="0" animBg="1"/>
      <p:bldP spid="53" grpId="0" bldLvl="0" animBg="1"/>
      <p:bldP spid="41" grpId="0" bldLvl="0" animBg="1"/>
      <p:bldP spid="43" grpId="0" bldLvl="0" animBg="1"/>
      <p:bldP spid="73" grpId="0" bldLvl="0" animBg="1"/>
      <p:bldP spid="74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íŝḻíḓê"/>
          <p:cNvSpPr/>
          <p:nvPr/>
        </p:nvSpPr>
        <p:spPr>
          <a:xfrm>
            <a:off x="522141" y="5138310"/>
            <a:ext cx="11034091" cy="235344"/>
          </a:xfrm>
          <a:prstGeom prst="rightArrow">
            <a:avLst>
              <a:gd name="adj1" fmla="val 50000"/>
              <a:gd name="adj2" fmla="val 111538"/>
            </a:avLst>
          </a:prstGeom>
          <a:solidFill>
            <a:schemeClr val="bg2">
              <a:lumMod val="50000"/>
            </a:schemeClr>
          </a:solidFill>
          <a:ln w="3175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" b="1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ource Han Sans CN" panose="020F0502020204030204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231" y="3404975"/>
            <a:ext cx="548572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西汉建立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îSḻîḍé"/>
          <p:cNvGrpSpPr/>
          <p:nvPr/>
        </p:nvGrpSpPr>
        <p:grpSpPr>
          <a:xfrm>
            <a:off x="845833" y="5148851"/>
            <a:ext cx="274966" cy="274966"/>
            <a:chOff x="1607367" y="4342267"/>
            <a:chExt cx="275000" cy="2750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6" name="işḷîḋe"/>
            <p:cNvSpPr/>
            <p:nvPr/>
          </p:nvSpPr>
          <p:spPr>
            <a:xfrm>
              <a:off x="1607367" y="4342267"/>
              <a:ext cx="275000" cy="275000"/>
            </a:xfrm>
            <a:prstGeom prst="ellipse">
              <a:avLst/>
            </a:prstGeom>
            <a:grpFill/>
            <a:ln w="38100" cap="rnd">
              <a:solidFill>
                <a:schemeClr val="bg1">
                  <a:lumMod val="9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" panose="020F0502020204030204"/>
                <a:cs typeface="+mn-cs"/>
              </a:endParaRPr>
            </a:p>
          </p:txBody>
        </p:sp>
        <p:sp>
          <p:nvSpPr>
            <p:cNvPr id="47" name="işḷíďé"/>
            <p:cNvSpPr/>
            <p:nvPr/>
          </p:nvSpPr>
          <p:spPr>
            <a:xfrm>
              <a:off x="1657139" y="4392039"/>
              <a:ext cx="175456" cy="175456"/>
            </a:xfrm>
            <a:prstGeom prst="ellipse">
              <a:avLst/>
            </a:prstGeom>
            <a:grpFill/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" panose="020F0502020204030204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109869" y="3404975"/>
            <a:ext cx="548572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东汉建立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îSḻîḍé"/>
          <p:cNvGrpSpPr/>
          <p:nvPr/>
        </p:nvGrpSpPr>
        <p:grpSpPr>
          <a:xfrm>
            <a:off x="2246894" y="5138693"/>
            <a:ext cx="274966" cy="274966"/>
            <a:chOff x="1607367" y="4342267"/>
            <a:chExt cx="275000" cy="275000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4" name="işḷîḋe"/>
            <p:cNvSpPr/>
            <p:nvPr/>
          </p:nvSpPr>
          <p:spPr>
            <a:xfrm>
              <a:off x="1607367" y="4342267"/>
              <a:ext cx="275000" cy="275000"/>
            </a:xfrm>
            <a:prstGeom prst="ellipse">
              <a:avLst/>
            </a:prstGeom>
            <a:grpFill/>
            <a:ln w="38100" cap="rnd">
              <a:solidFill>
                <a:schemeClr val="bg1">
                  <a:lumMod val="95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" panose="020F0502020204030204"/>
                <a:cs typeface="+mn-cs"/>
              </a:endParaRPr>
            </a:p>
          </p:txBody>
        </p:sp>
        <p:sp>
          <p:nvSpPr>
            <p:cNvPr id="45" name="işḷíďé"/>
            <p:cNvSpPr/>
            <p:nvPr/>
          </p:nvSpPr>
          <p:spPr>
            <a:xfrm>
              <a:off x="1657139" y="4392039"/>
              <a:ext cx="175456" cy="175456"/>
            </a:xfrm>
            <a:prstGeom prst="ellipse">
              <a:avLst/>
            </a:prstGeom>
            <a:grpFill/>
            <a:ln w="3175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Han Sans CN" panose="020F0502020204030204"/>
                <a:cs typeface="+mn-cs"/>
              </a:endParaRPr>
            </a:p>
          </p:txBody>
        </p:sp>
      </p:grpSp>
      <p:sp>
        <p:nvSpPr>
          <p:cNvPr id="14" name="文本框 11"/>
          <p:cNvSpPr txBox="1">
            <a:spLocks noChangeArrowheads="1"/>
          </p:cNvSpPr>
          <p:nvPr/>
        </p:nvSpPr>
        <p:spPr bwMode="auto">
          <a:xfrm>
            <a:off x="1217381" y="2388254"/>
            <a:ext cx="892700" cy="72326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108833" tIns="54415" rIns="108833" bIns="54415">
            <a:spAutoFit/>
          </a:bodyPr>
          <a:lstStyle>
            <a:lvl1pPr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Calibri" panose="020F0502020204030204" charset="0"/>
              </a:rPr>
              <a:t>张骞凿空  </a:t>
            </a:r>
            <a:endParaRPr lang="zh-CN" altLang="en-US" sz="2000" b="1"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15" name="文本框 11"/>
          <p:cNvSpPr txBox="1">
            <a:spLocks noChangeArrowheads="1"/>
          </p:cNvSpPr>
          <p:nvPr/>
        </p:nvSpPr>
        <p:spPr bwMode="auto">
          <a:xfrm>
            <a:off x="1217381" y="3316932"/>
            <a:ext cx="892700" cy="72326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108833" tIns="54415" rIns="108833" bIns="54415">
            <a:spAutoFit/>
          </a:bodyPr>
          <a:lstStyle>
            <a:lvl1pPr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Calibri" panose="020F0502020204030204" charset="0"/>
              </a:rPr>
              <a:t>丝绸之路  </a:t>
            </a:r>
            <a:endParaRPr lang="zh-CN" altLang="en-US" sz="2000" b="1"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16" name="文本框 11"/>
          <p:cNvSpPr txBox="1">
            <a:spLocks noChangeArrowheads="1"/>
          </p:cNvSpPr>
          <p:nvPr/>
        </p:nvSpPr>
        <p:spPr bwMode="auto">
          <a:xfrm>
            <a:off x="2592410" y="4244975"/>
            <a:ext cx="892700" cy="72326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108833" tIns="54415" rIns="108833" bIns="54415">
            <a:spAutoFit/>
          </a:bodyPr>
          <a:lstStyle>
            <a:lvl1pPr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Calibri" panose="020F0502020204030204" charset="0"/>
              </a:rPr>
              <a:t>班超经营  </a:t>
            </a:r>
            <a:endParaRPr lang="zh-CN" altLang="en-US" sz="2000" b="1"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26279" y="3876086"/>
            <a:ext cx="1837464" cy="1537150"/>
            <a:chOff x="7391176" y="3939809"/>
            <a:chExt cx="1837464" cy="1537150"/>
          </a:xfrm>
        </p:grpSpPr>
        <p:grpSp>
          <p:nvGrpSpPr>
            <p:cNvPr id="18" name="íṧḻïḓê"/>
            <p:cNvGrpSpPr/>
            <p:nvPr/>
          </p:nvGrpSpPr>
          <p:grpSpPr>
            <a:xfrm>
              <a:off x="8173204" y="5201993"/>
              <a:ext cx="274966" cy="274966"/>
              <a:chOff x="1607367" y="4342267"/>
              <a:chExt cx="275000" cy="2750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38" name="îšľiḑé"/>
              <p:cNvSpPr/>
              <p:nvPr/>
            </p:nvSpPr>
            <p:spPr>
              <a:xfrm>
                <a:off x="1607367" y="4342267"/>
                <a:ext cx="275000" cy="275000"/>
              </a:xfrm>
              <a:prstGeom prst="ellipse">
                <a:avLst/>
              </a:prstGeom>
              <a:grpFill/>
              <a:ln w="38100" cap="rnd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Han Sans CN" panose="020F0502020204030204"/>
                  <a:cs typeface="+mn-cs"/>
                </a:endParaRPr>
              </a:p>
            </p:txBody>
          </p:sp>
          <p:sp>
            <p:nvSpPr>
              <p:cNvPr id="39" name="ïŝľïdê"/>
              <p:cNvSpPr/>
              <p:nvPr/>
            </p:nvSpPr>
            <p:spPr>
              <a:xfrm>
                <a:off x="1657139" y="4392039"/>
                <a:ext cx="175456" cy="175456"/>
              </a:xfrm>
              <a:prstGeom prst="ellipse">
                <a:avLst/>
              </a:prstGeom>
              <a:grpFill/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Han Sans CN" panose="020F0502020204030204"/>
                  <a:cs typeface="+mn-cs"/>
                </a:endParaRPr>
              </a:p>
            </p:txBody>
          </p:sp>
        </p:grpSp>
        <p:sp>
          <p:nvSpPr>
            <p:cNvPr id="22" name="ïṥľïḋê"/>
            <p:cNvSpPr txBox="1"/>
            <p:nvPr/>
          </p:nvSpPr>
          <p:spPr bwMode="auto">
            <a:xfrm>
              <a:off x="7866520" y="4792297"/>
              <a:ext cx="902435" cy="3902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8" tIns="45714" rIns="91428" bIns="45714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2014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391176" y="3939809"/>
              <a:ext cx="1837464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丝绸之路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申遗成功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08437" y="4728574"/>
            <a:ext cx="2225040" cy="1584311"/>
            <a:chOff x="8073334" y="4792297"/>
            <a:chExt cx="2225040" cy="1584311"/>
          </a:xfrm>
        </p:grpSpPr>
        <p:grpSp>
          <p:nvGrpSpPr>
            <p:cNvPr id="19" name="íṧḻïḓê"/>
            <p:cNvGrpSpPr/>
            <p:nvPr/>
          </p:nvGrpSpPr>
          <p:grpSpPr>
            <a:xfrm>
              <a:off x="9004528" y="5212152"/>
              <a:ext cx="274966" cy="274966"/>
              <a:chOff x="1607367" y="4342267"/>
              <a:chExt cx="275000" cy="2750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36" name="îšľiḑé"/>
              <p:cNvSpPr/>
              <p:nvPr/>
            </p:nvSpPr>
            <p:spPr>
              <a:xfrm>
                <a:off x="1607367" y="4342267"/>
                <a:ext cx="275000" cy="275000"/>
              </a:xfrm>
              <a:prstGeom prst="ellipse">
                <a:avLst/>
              </a:prstGeom>
              <a:grpFill/>
              <a:ln w="38100" cap="rnd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Han Sans CN" panose="020F0502020204030204"/>
                  <a:cs typeface="+mn-cs"/>
                </a:endParaRPr>
              </a:p>
            </p:txBody>
          </p:sp>
          <p:sp>
            <p:nvSpPr>
              <p:cNvPr id="37" name="ïŝľïdê"/>
              <p:cNvSpPr/>
              <p:nvPr/>
            </p:nvSpPr>
            <p:spPr>
              <a:xfrm>
                <a:off x="1657139" y="4392039"/>
                <a:ext cx="175456" cy="175456"/>
              </a:xfrm>
              <a:prstGeom prst="ellipse">
                <a:avLst/>
              </a:prstGeom>
              <a:grpFill/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Han Sans CN" panose="020F0502020204030204"/>
                  <a:cs typeface="+mn-cs"/>
                </a:endParaRPr>
              </a:p>
            </p:txBody>
          </p:sp>
        </p:grpSp>
        <p:sp>
          <p:nvSpPr>
            <p:cNvPr id="23" name="ïṥľïḋê"/>
            <p:cNvSpPr txBox="1"/>
            <p:nvPr/>
          </p:nvSpPr>
          <p:spPr bwMode="auto">
            <a:xfrm>
              <a:off x="8768956" y="4792297"/>
              <a:ext cx="832171" cy="3902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8" tIns="45714" rIns="91428" bIns="45714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2017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8073334" y="5669853"/>
              <a:ext cx="2225040" cy="7067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黑体" panose="02010609060101010101" pitchFamily="49" charset="-122"/>
                </a:rPr>
                <a:t>“一带一路”国际</a:t>
              </a:r>
              <a:endParaRPr kumimoji="0" lang="zh-CN" altLang="en-US" sz="2000" b="1" i="0" u="none" strike="noStrike" kern="1200" cap="none" spc="0" normalizeH="0" baseline="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dirty="0"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黑体" panose="02010609060101010101" pitchFamily="49" charset="-122"/>
                </a:rPr>
                <a:t>合作高峰论坛</a:t>
              </a:r>
              <a:endParaRPr kumimoji="0" lang="zh-CN" altLang="en-US" sz="2000" b="1" i="0" u="none" strike="noStrike" kern="1200" cap="none" spc="0" normalizeH="0" baseline="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678472" y="4237744"/>
            <a:ext cx="1203960" cy="1155175"/>
            <a:chOff x="9643369" y="4301467"/>
            <a:chExt cx="1203960" cy="1155175"/>
          </a:xfrm>
        </p:grpSpPr>
        <p:grpSp>
          <p:nvGrpSpPr>
            <p:cNvPr id="20" name="íṧḻïḓê"/>
            <p:cNvGrpSpPr/>
            <p:nvPr/>
          </p:nvGrpSpPr>
          <p:grpSpPr>
            <a:xfrm>
              <a:off x="10020402" y="5181676"/>
              <a:ext cx="274966" cy="274966"/>
              <a:chOff x="1607367" y="4342267"/>
              <a:chExt cx="275000" cy="2750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34" name="îšľiḑé"/>
              <p:cNvSpPr/>
              <p:nvPr/>
            </p:nvSpPr>
            <p:spPr>
              <a:xfrm>
                <a:off x="1607367" y="4342267"/>
                <a:ext cx="275000" cy="275000"/>
              </a:xfrm>
              <a:prstGeom prst="ellipse">
                <a:avLst/>
              </a:prstGeom>
              <a:grpFill/>
              <a:ln w="38100" cap="rnd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Han Sans CN" panose="020F0502020204030204"/>
                  <a:cs typeface="+mn-cs"/>
                </a:endParaRPr>
              </a:p>
            </p:txBody>
          </p:sp>
          <p:sp>
            <p:nvSpPr>
              <p:cNvPr id="35" name="ïŝľïdê"/>
              <p:cNvSpPr/>
              <p:nvPr/>
            </p:nvSpPr>
            <p:spPr>
              <a:xfrm>
                <a:off x="1657139" y="4392039"/>
                <a:ext cx="175456" cy="175456"/>
              </a:xfrm>
              <a:prstGeom prst="ellipse">
                <a:avLst/>
              </a:prstGeom>
              <a:grpFill/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Han Sans CN" panose="020F0502020204030204"/>
                  <a:cs typeface="+mn-cs"/>
                </a:endParaRPr>
              </a:p>
            </p:txBody>
          </p:sp>
        </p:grpSp>
        <p:sp>
          <p:nvSpPr>
            <p:cNvPr id="24" name="ïṥľïḋê"/>
            <p:cNvSpPr txBox="1"/>
            <p:nvPr/>
          </p:nvSpPr>
          <p:spPr bwMode="auto">
            <a:xfrm>
              <a:off x="9758587" y="4792297"/>
              <a:ext cx="803387" cy="3902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8" tIns="45714" rIns="91428" bIns="45714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2021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643369" y="4301467"/>
              <a:ext cx="120396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继续发展</a:t>
              </a:r>
              <a:endPara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9" name="文本框 11"/>
          <p:cNvSpPr txBox="1">
            <a:spLocks noChangeArrowheads="1"/>
          </p:cNvSpPr>
          <p:nvPr/>
        </p:nvSpPr>
        <p:spPr bwMode="auto">
          <a:xfrm>
            <a:off x="1217381" y="4244764"/>
            <a:ext cx="892700" cy="72326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txBody>
          <a:bodyPr wrap="square" lIns="108833" tIns="54415" rIns="108833" bIns="54415">
            <a:spAutoFit/>
          </a:bodyPr>
          <a:lstStyle>
            <a:lvl1pPr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8477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847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Calibri" panose="020F0502020204030204" charset="0"/>
              </a:rPr>
              <a:t>西域都护  </a:t>
            </a:r>
            <a:endParaRPr lang="zh-CN" altLang="en-US" sz="2000" b="1" dirty="0">
              <a:solidFill>
                <a:schemeClr val="bg1"/>
              </a:solidFill>
              <a:latin typeface="Calibri" panose="020F0502020204030204" charset="0"/>
            </a:endParaRPr>
          </a:p>
        </p:txBody>
      </p:sp>
      <p:sp>
        <p:nvSpPr>
          <p:cNvPr id="30" name="ïṥľïḋê"/>
          <p:cNvSpPr txBox="1"/>
          <p:nvPr/>
        </p:nvSpPr>
        <p:spPr bwMode="auto">
          <a:xfrm>
            <a:off x="437485" y="5423848"/>
            <a:ext cx="1092912" cy="3902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前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202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ïṥľïḋê"/>
          <p:cNvSpPr txBox="1"/>
          <p:nvPr/>
        </p:nvSpPr>
        <p:spPr bwMode="auto">
          <a:xfrm>
            <a:off x="1892725" y="5423601"/>
            <a:ext cx="884657" cy="3902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25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62689" y="4644754"/>
            <a:ext cx="2992120" cy="1587279"/>
            <a:chOff x="4903481" y="4764357"/>
            <a:chExt cx="2992120" cy="1587279"/>
          </a:xfrm>
        </p:grpSpPr>
        <p:grpSp>
          <p:nvGrpSpPr>
            <p:cNvPr id="17" name="íṧḻïḓê"/>
            <p:cNvGrpSpPr/>
            <p:nvPr/>
          </p:nvGrpSpPr>
          <p:grpSpPr>
            <a:xfrm>
              <a:off x="6127597" y="5212152"/>
              <a:ext cx="274966" cy="274966"/>
              <a:chOff x="787481" y="4342267"/>
              <a:chExt cx="275000" cy="275000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13" name="îšľiḑé"/>
              <p:cNvSpPr/>
              <p:nvPr/>
            </p:nvSpPr>
            <p:spPr>
              <a:xfrm>
                <a:off x="787481" y="4342267"/>
                <a:ext cx="275000" cy="275000"/>
              </a:xfrm>
              <a:prstGeom prst="ellipse">
                <a:avLst/>
              </a:prstGeom>
              <a:grpFill/>
              <a:ln w="38100" cap="rnd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Han Sans CN" panose="020F0502020204030204"/>
                  <a:cs typeface="+mn-cs"/>
                </a:endParaRPr>
              </a:p>
            </p:txBody>
          </p:sp>
          <p:sp>
            <p:nvSpPr>
              <p:cNvPr id="21" name="ïŝľïdê"/>
              <p:cNvSpPr/>
              <p:nvPr/>
            </p:nvSpPr>
            <p:spPr>
              <a:xfrm>
                <a:off x="844238" y="4392039"/>
                <a:ext cx="175456" cy="175456"/>
              </a:xfrm>
              <a:prstGeom prst="ellipse">
                <a:avLst/>
              </a:prstGeom>
              <a:grpFill/>
              <a:ln w="3175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8" tIns="45714" rIns="91428" bIns="45714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1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Han Sans CN" panose="020F0502020204030204"/>
                  <a:cs typeface="+mn-cs"/>
                </a:endParaRPr>
              </a:p>
            </p:txBody>
          </p:sp>
        </p:grpSp>
        <p:sp>
          <p:nvSpPr>
            <p:cNvPr id="25" name="ïṥľïḋê"/>
            <p:cNvSpPr txBox="1"/>
            <p:nvPr/>
          </p:nvSpPr>
          <p:spPr bwMode="auto">
            <a:xfrm>
              <a:off x="5839955" y="4764357"/>
              <a:ext cx="884657" cy="3902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8" tIns="45714" rIns="91428" bIns="45714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2013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903481" y="5644881"/>
              <a:ext cx="2992120" cy="706755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“丝绸之路经济带”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r>
                <a:rPr lang="en-US" altLang="zh-CN" sz="20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“21</a:t>
              </a:r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世纪海上丝绸之路</a:t>
              </a:r>
              <a:r>
                <a:rPr lang="en-US" altLang="zh-CN" sz="2000" b="1" dirty="0">
                  <a:solidFill>
                    <a:schemeClr val="accent2">
                      <a:lumMod val="7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”</a:t>
              </a:r>
              <a:endParaRPr lang="en-US" altLang="zh-CN" sz="2000" b="1" dirty="0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055798" y="1196752"/>
            <a:ext cx="8512810" cy="22453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古丝绸之路绵亘万里，延续千年，积淀了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以和平合作、开放包容、互学互鉴、互利共赢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为核心的丝路精神。这是人类文明的宝贵遗产。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中国国家主席习近平《携手推进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一带一路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建设》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64820" y="1440815"/>
            <a:ext cx="11330305" cy="422529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1.西晋《古今注•音乐篇》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记载：“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横吹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zh-CN" sz="32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胡乐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也。</a:t>
            </a:r>
            <a:r>
              <a:rPr lang="zh-CN" altLang="zh-CN" sz="32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张博望（张骞）入西城，传其法于西京（长安）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摩诃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》《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兜勒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（马其顿）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曲。”据此可知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）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A．张骞为中西文化交流作出贡献	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B．汉朝以武力加强对西域的控制	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C．中国与马其顿的交流始于西晋	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D．文明互鉴促进了西域经济发展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8194242" y="2628201"/>
            <a:ext cx="494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>
                <a:solidFill>
                  <a:srgbClr val="FF0000"/>
                </a:solidFill>
                <a:latin typeface="+mj-ea"/>
                <a:ea typeface="+mj-ea"/>
              </a:rPr>
              <a:t>A</a:t>
            </a:r>
            <a:endParaRPr lang="en-US" altLang="zh-CN" sz="3200" b="1" kern="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05130" y="1564005"/>
            <a:ext cx="11327765" cy="393065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2.公元3世纪，</a:t>
            </a:r>
            <a:r>
              <a:rPr lang="zh-CN" altLang="zh-CN" sz="32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西域商人只有得到魏国敦煌太守仓慈发给的专门许可证，才可以去洛阳从事商业贸易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。这种现象说明（   ）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A．西北地区民族关系紧张             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B．丝绸之路仍在发挥作用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C．中外文化交流基本中断             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D．政权分立影响经济发展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0776520" y="2268161"/>
            <a:ext cx="4651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kern="1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B</a:t>
            </a:r>
            <a:endParaRPr lang="en-US" altLang="zh-CN" sz="3200" b="1" kern="100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/private/var/folders/l5/r0c1zjyj5rlgjm3rp4dr8gw00000gn/T/com.kingsoft.wpsoffice.mac/picturecompress_20231016093656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2603500"/>
            <a:ext cx="12219305" cy="142113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2603500"/>
            <a:ext cx="12192000" cy="11620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20000"/>
              </a:lnSpc>
            </a:pPr>
            <a:r>
              <a:rPr lang="zh-CN" altLang="en-US" sz="5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en-US" altLang="zh-CN" sz="5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lang="zh-CN" altLang="en-US" sz="5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</a:t>
            </a:r>
            <a:r>
              <a:rPr lang="en-US" altLang="zh-CN" sz="5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5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沟通中外文明的丝绸之路</a:t>
            </a:r>
            <a:endParaRPr lang="zh-CN" altLang="en-US" sz="5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7346" name="文本框 8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2715" y="102870"/>
            <a:ext cx="670750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第三单元   秦汉时期：统一多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民族封建国家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的建立和巩固</a:t>
            </a:r>
            <a:endParaRPr lang="zh-CN" altLang="en-US" sz="2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397760" y="2564553"/>
            <a:ext cx="7574280" cy="2400300"/>
          </a:xfrm>
          <a:prstGeom prst="rect">
            <a:avLst/>
          </a:prstGeom>
          <a:noFill/>
          <a:ln w="9525">
            <a:noFill/>
          </a:ln>
        </p:spPr>
        <p:txBody>
          <a:bodyPr lIns="121912" tIns="60956" rIns="121912" bIns="60956">
            <a:noAutofit/>
          </a:bodyPr>
          <a:lstStyle/>
          <a:p>
            <a:pPr indent="-609600" defTabSz="914400">
              <a:lnSpc>
                <a:spcPct val="150000"/>
              </a:lnSpc>
            </a:pPr>
            <a:r>
              <a:rPr lang="en-US" altLang="zh-CN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基础型作业：完成课后活动题，并标明考查的知识点。</a:t>
            </a:r>
            <a:endParaRPr lang="zh-CN" altLang="en-US" sz="32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609600" defTabSz="914400">
              <a:lnSpc>
                <a:spcPct val="150000"/>
              </a:lnSpc>
            </a:pPr>
            <a:r>
              <a:rPr lang="en-US" altLang="zh-CN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发展型作业：完成课后练习。</a:t>
            </a:r>
            <a:endParaRPr lang="zh-CN" altLang="en-US" sz="32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335331" y="20083"/>
            <a:ext cx="2760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课前交流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392" y="1268760"/>
            <a:ext cx="10945216" cy="49182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4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了解张骞两次出使西域、丝绸之路的开辟、两汉政府对西域的管理等基本史实，理解丝绸之路在中外交流中的意义。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4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2.比较张骞出使西域路线示意图、丝绸之路示意图，提升从中获取有效历史信息的能力。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4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.认识到新疆自古以来就是中国的领土，培养自觉维护国家统一的意识；学习张骞为报效祖国而不畏险阻、勇于担当的精神。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159375" y="260350"/>
            <a:ext cx="239204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张骞通西域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4990" y="2391105"/>
            <a:ext cx="1802765" cy="523174"/>
            <a:chOff x="1583610" y="1640592"/>
            <a:chExt cx="1348155" cy="209390"/>
          </a:xfrm>
        </p:grpSpPr>
        <p:sp>
          <p:nvSpPr>
            <p:cNvPr id="10" name="矩形: 圆角 37"/>
            <p:cNvSpPr/>
            <p:nvPr/>
          </p:nvSpPr>
          <p:spPr>
            <a:xfrm>
              <a:off x="1688122" y="1667592"/>
              <a:ext cx="1132450" cy="182390"/>
            </a:xfrm>
            <a:prstGeom prst="roundRect">
              <a:avLst>
                <a:gd name="adj" fmla="val 30580"/>
              </a:avLst>
            </a:prstGeom>
            <a:solidFill>
              <a:srgbClr val="CC25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83610" y="1640592"/>
              <a:ext cx="1348155" cy="20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第</a:t>
              </a:r>
              <a:r>
                <a:rPr 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78</a:t>
              </a:r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页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535613" y="1254760"/>
            <a:ext cx="3727857" cy="5835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西域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的地理位置</a:t>
            </a:r>
            <a:endParaRPr lang="zh-CN" altLang="en-US" sz="3200" b="1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04655" y="2391059"/>
            <a:ext cx="7560840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阅读教材第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78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页的内容，描述西域的地理位置。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4053" y="3645024"/>
            <a:ext cx="11126563" cy="15696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    汉朝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人把今天甘肃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阳关、玉门关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以西，也就是现在新疆和更远的广大地区称作西域。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0934" y="1052742"/>
            <a:ext cx="11180445" cy="4304748"/>
            <a:chOff x="1951168" y="953581"/>
            <a:chExt cx="11180445" cy="4304748"/>
          </a:xfrm>
        </p:grpSpPr>
        <p:sp>
          <p:nvSpPr>
            <p:cNvPr id="11" name="文本框 10"/>
            <p:cNvSpPr txBox="1"/>
            <p:nvPr/>
          </p:nvSpPr>
          <p:spPr>
            <a:xfrm>
              <a:off x="1951168" y="953581"/>
              <a:ext cx="11142345" cy="15684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cs typeface="华文中宋" panose="02010600040101010101" charset="-122"/>
                  <a:sym typeface="+mn-ea"/>
                </a:rPr>
                <a:t>材料一</a:t>
              </a:r>
              <a:r>
                <a:rPr lang="en-US" altLang="zh-CN" sz="3200" b="1" dirty="0"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华文中宋" panose="02010600040101010101" charset="-122"/>
                  <a:sym typeface="+mn-ea"/>
                </a:rPr>
                <a:t>    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汉初西域有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36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国，后来匈奴征服乌孙、楼兰等小国，“敛税重刻，诸国不堪命”。</a:t>
              </a:r>
              <a:endPara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algn="r"/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——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《后汉书》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51168" y="3689879"/>
              <a:ext cx="11180445" cy="15684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材料二</a:t>
              </a:r>
              <a:r>
                <a:rPr lang="en-US" altLang="zh-CN" sz="3200" b="1" dirty="0">
                  <a:latin typeface="方正粗黑宋简体" panose="02000000000000000000" pitchFamily="2" charset="-122"/>
                  <a:ea typeface="方正粗黑宋简体" panose="02000000000000000000" pitchFamily="2" charset="-122"/>
                  <a:sym typeface="+mn-ea"/>
                </a:rPr>
                <a:t>    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文景时期，继续与匈奴和亲，并厚予馈赠，但匈奴仍然不断侵犯边境，抢走人畜，毁坏庄稼。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                   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——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摘编自翦伯赞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《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中国史纲要</a:t>
              </a: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》</a:t>
              </a:r>
              <a:endPara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0287" y="2621192"/>
            <a:ext cx="9839797" cy="8596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143" y="5445273"/>
            <a:ext cx="9858086" cy="859611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5159375" y="260350"/>
            <a:ext cx="239204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张骞通西域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-9880" r="10053"/>
          <a:stretch>
            <a:fillRect/>
          </a:stretch>
        </p:blipFill>
        <p:spPr>
          <a:xfrm>
            <a:off x="1893580" y="961709"/>
            <a:ext cx="8653145" cy="5791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5561" y="1613118"/>
            <a:ext cx="10801200" cy="1815882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建元中为郎。时匈奴降者言匈奴破月氏王，以其头为饮器，月氏遁而怨匈奴，无与共击之。汉方欲事灭胡，闻此言，欲通使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乃募能使者。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</a:t>
            </a:r>
            <a:endParaRPr lang="en-US" altLang="zh-CN" sz="2800" b="1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/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《汉书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张骞传》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05561" y="3547893"/>
            <a:ext cx="2664247" cy="2788772"/>
          </a:xfrm>
          <a:prstGeom prst="round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19736" y="4151777"/>
            <a:ext cx="3454400" cy="179197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marR="0" defTabSz="685800">
              <a:buClrTx/>
              <a:buSzTx/>
              <a:buFontTx/>
              <a:defRPr/>
            </a:pPr>
            <a:r>
              <a:rPr kumimoji="0" lang="zh-CN" altLang="en-US" sz="2800" b="1" kern="1200" cap="none" spc="0" normalizeH="0" baseline="0" noProof="0" dirty="0" smtClean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认识到西域的重要性，决定招募使者出使西域，联络</a:t>
            </a:r>
            <a:r>
              <a:rPr kumimoji="0" lang="zh-CN" altLang="en-US" sz="2800" b="1" kern="1200" cap="none" spc="0" normalizeH="0" baseline="0" noProof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大月氏</a:t>
            </a:r>
            <a:r>
              <a:rPr kumimoji="0" lang="zh-CN" altLang="en-US" sz="2800" b="1" kern="1200" cap="none" spc="0" normalizeH="0" baseline="0" noProof="0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夹击匈奴</a:t>
            </a:r>
            <a:endParaRPr kumimoji="0" lang="zh-CN" altLang="en-US" sz="2800" b="1" kern="1200" cap="none" spc="0" normalizeH="0" baseline="0" noProof="0" dirty="0">
              <a:solidFill>
                <a:schemeClr val="accent6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86675" y="4073525"/>
            <a:ext cx="3139440" cy="1955800"/>
            <a:chOff x="7686675" y="4073525"/>
            <a:chExt cx="3139440" cy="1955800"/>
          </a:xfrm>
        </p:grpSpPr>
        <p:sp>
          <p:nvSpPr>
            <p:cNvPr id="9" name="文本框 8"/>
            <p:cNvSpPr txBox="1"/>
            <p:nvPr/>
          </p:nvSpPr>
          <p:spPr>
            <a:xfrm>
              <a:off x="10056495" y="5661025"/>
              <a:ext cx="76962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西汉</a:t>
              </a:r>
              <a:endParaRPr lang="zh-CN" altLang="en-US" dirty="0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686675" y="4073525"/>
              <a:ext cx="3020695" cy="1390015"/>
              <a:chOff x="7686675" y="4073525"/>
              <a:chExt cx="3020695" cy="139001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7686675" y="4073525"/>
                <a:ext cx="2995295" cy="657860"/>
                <a:chOff x="7686675" y="4073525"/>
                <a:chExt cx="2995295" cy="657860"/>
              </a:xfrm>
            </p:grpSpPr>
            <p:sp>
              <p:nvSpPr>
                <p:cNvPr id="5" name="文本框 4"/>
                <p:cNvSpPr txBox="1"/>
                <p:nvPr/>
              </p:nvSpPr>
              <p:spPr>
                <a:xfrm>
                  <a:off x="7686675" y="4363085"/>
                  <a:ext cx="929640" cy="3683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/>
                    <a:t>大月氏</a:t>
                  </a:r>
                  <a:endParaRPr lang="zh-CN" altLang="en-US" dirty="0"/>
                </a:p>
              </p:txBody>
            </p:sp>
            <p:grpSp>
              <p:nvGrpSpPr>
                <p:cNvPr id="4" name="组合 3"/>
                <p:cNvGrpSpPr/>
                <p:nvPr/>
              </p:nvGrpSpPr>
              <p:grpSpPr>
                <a:xfrm>
                  <a:off x="8688070" y="4073525"/>
                  <a:ext cx="1993900" cy="368300"/>
                  <a:chOff x="8688070" y="4073525"/>
                  <a:chExt cx="1993900" cy="368300"/>
                </a:xfrm>
              </p:grpSpPr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9912350" y="4073525"/>
                    <a:ext cx="769620" cy="3683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/>
                      <a:t>匈奴</a:t>
                    </a:r>
                    <a:endParaRPr lang="zh-CN" altLang="en-US"/>
                  </a:p>
                </p:txBody>
              </p:sp>
              <p:sp>
                <p:nvSpPr>
                  <p:cNvPr id="13" name="圆角右箭头 12"/>
                  <p:cNvSpPr/>
                  <p:nvPr/>
                </p:nvSpPr>
                <p:spPr>
                  <a:xfrm>
                    <a:off x="8688070" y="4149090"/>
                    <a:ext cx="1080135" cy="288290"/>
                  </a:xfrm>
                  <a:prstGeom prst="bentArrow">
                    <a:avLst/>
                  </a:prstGeom>
                </p:spPr>
                <p:style>
                  <a:lnRef idx="2">
                    <a:schemeClr val="accent1">
                      <a:lumMod val="75000"/>
                    </a:schemeClr>
                  </a:lnRef>
                  <a:fillRef idx="1">
                    <a:schemeClr val="accent1"/>
                  </a:fillRef>
                  <a:effectRef idx="0">
                    <a:srgbClr val="FFFFFF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4" name="圆角右箭头 13"/>
              <p:cNvSpPr/>
              <p:nvPr/>
            </p:nvSpPr>
            <p:spPr>
              <a:xfrm flipH="1">
                <a:off x="10416540" y="4509135"/>
                <a:ext cx="290830" cy="954405"/>
              </a:xfrm>
              <a:prstGeom prst="bentArrow">
                <a:avLst/>
              </a:prstGeom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5159375" y="260350"/>
            <a:ext cx="239204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张骞通西域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>
            <p:custDataLst>
              <p:tags r:id="rId1"/>
            </p:custDataLst>
          </p:nvPr>
        </p:nvGrpSpPr>
        <p:grpSpPr>
          <a:xfrm>
            <a:off x="9222740" y="2061210"/>
            <a:ext cx="2583815" cy="4283075"/>
            <a:chOff x="14910" y="1726"/>
            <a:chExt cx="5256" cy="8618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5879" y="4287"/>
              <a:ext cx="4287" cy="60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圆角矩形标注 16"/>
            <p:cNvSpPr/>
            <p:nvPr>
              <p:custDataLst>
                <p:tags r:id="rId4"/>
              </p:custDataLst>
            </p:nvPr>
          </p:nvSpPr>
          <p:spPr>
            <a:xfrm>
              <a:off x="14910" y="1726"/>
              <a:ext cx="4444" cy="2561"/>
            </a:xfrm>
            <a:prstGeom prst="wedgeRoundRectCallout">
              <a:avLst>
                <a:gd name="adj1" fmla="val 25938"/>
                <a:gd name="adj2" fmla="val 71862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28575">
              <a:solidFill>
                <a:srgbClr val="839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zh-CN" altLang="en-US" sz="28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陛下！郎官张骞，愿出使月氏！</a:t>
              </a:r>
              <a:endParaRPr lang="zh-CN" altLang="en-US" sz="28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812378"/>
            <a:ext cx="8238490" cy="397319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487756" y="1583903"/>
            <a:ext cx="6351270" cy="2523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 fontAlgn="auto">
              <a:lnSpc>
                <a:spcPts val="3700"/>
              </a:lnSpc>
            </a:pPr>
            <a:r>
              <a:rPr lang="zh-CN" altLang="en-US" sz="3200" b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招贤令</a:t>
            </a:r>
            <a:endParaRPr lang="zh-CN" altLang="en-US" sz="320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ts val="3700"/>
              </a:lnSpc>
            </a:pPr>
            <a:r>
              <a:rPr lang="zh-CN" altLang="en-US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大汉王朝，历经几代先皇的休养生息，现民殷国富，兵强马壮。吾皇汉武帝雄才大略，志在四方。为保境安民，彻底根除匈奴之患，拟联合大月氏，夹击匈奴。现招募使者一名，代表大汉王朝出使大月氏。事成之后，赏良田美宅、黄金百两。如有勇者，速来报名，钦此!</a:t>
            </a:r>
            <a:endParaRPr lang="zh-CN" altLang="en-US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2" name="组合 21"/>
          <p:cNvGrpSpPr/>
          <p:nvPr>
            <p:custDataLst>
              <p:tags r:id="rId8"/>
            </p:custDataLst>
          </p:nvPr>
        </p:nvGrpSpPr>
        <p:grpSpPr>
          <a:xfrm>
            <a:off x="917526" y="4381713"/>
            <a:ext cx="7310755" cy="1999615"/>
            <a:chOff x="624" y="3178"/>
            <a:chExt cx="13730" cy="4562"/>
          </a:xfrm>
          <a:solidFill>
            <a:schemeClr val="accent4">
              <a:lumMod val="20000"/>
              <a:lumOff val="80000"/>
            </a:schemeClr>
          </a:solidFill>
        </p:grpSpPr>
        <p:pic>
          <p:nvPicPr>
            <p:cNvPr id="13313" name="Picture 3" descr="张骞通西域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4" y="3178"/>
              <a:ext cx="13730" cy="4562"/>
            </a:xfrm>
            <a:prstGeom prst="rect">
              <a:avLst/>
            </a:prstGeom>
            <a:grpFill/>
            <a:ln w="9525">
              <a:solidFill>
                <a:schemeClr val="tx2"/>
              </a:solidFill>
              <a:miter lim="800000"/>
              <a:headEnd/>
              <a:tailEnd/>
            </a:ln>
          </p:spPr>
        </p:pic>
        <p:sp>
          <p:nvSpPr>
            <p:cNvPr id="18" name="文本框 17"/>
            <p:cNvSpPr txBox="1"/>
            <p:nvPr>
              <p:custDataLst>
                <p:tags r:id="rId11"/>
              </p:custDataLst>
            </p:nvPr>
          </p:nvSpPr>
          <p:spPr>
            <a:xfrm>
              <a:off x="2530" y="3178"/>
              <a:ext cx="10695" cy="1173"/>
            </a:xfrm>
            <a:prstGeom prst="rect">
              <a:avLst/>
            </a:prstGeom>
            <a:grp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张骞出使西域图（敦煌壁画</a:t>
              </a:r>
              <a:r>
                <a:rPr lang="en-US" altLang="zh-CN" sz="2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·</a:t>
              </a:r>
              <a:r>
                <a:rPr lang="zh-CN" altLang="en-US" sz="28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局部）</a:t>
              </a:r>
              <a:endPara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13319" name="AutoShape 7"/>
          <p:cNvSpPr/>
          <p:nvPr>
            <p:custDataLst>
              <p:tags r:id="rId12"/>
            </p:custDataLst>
          </p:nvPr>
        </p:nvSpPr>
        <p:spPr bwMode="auto">
          <a:xfrm>
            <a:off x="1032461" y="5746328"/>
            <a:ext cx="1078230" cy="518795"/>
          </a:xfrm>
          <a:prstGeom prst="borderCallout2">
            <a:avLst>
              <a:gd name="adj1" fmla="val 18750"/>
              <a:gd name="adj2" fmla="val 106269"/>
              <a:gd name="adj3" fmla="val 18750"/>
              <a:gd name="adj4" fmla="val 115273"/>
              <a:gd name="adj5" fmla="val -43084"/>
              <a:gd name="adj6" fmla="val 178327"/>
            </a:avLst>
          </a:prstGeom>
          <a:solidFill>
            <a:srgbClr val="E1CB79"/>
          </a:solidFill>
          <a:ln w="50800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988" tIns="46510" rIns="92988" bIns="46510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</a:rPr>
              <a:t>张骞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charset="-122"/>
            </a:endParaRPr>
          </a:p>
        </p:txBody>
      </p:sp>
      <p:sp>
        <p:nvSpPr>
          <p:cNvPr id="13318" name="AutoShape 6"/>
          <p:cNvSpPr/>
          <p:nvPr>
            <p:custDataLst>
              <p:tags r:id="rId13"/>
            </p:custDataLst>
          </p:nvPr>
        </p:nvSpPr>
        <p:spPr bwMode="auto">
          <a:xfrm>
            <a:off x="5841951" y="5000838"/>
            <a:ext cx="1337310" cy="518795"/>
          </a:xfrm>
          <a:prstGeom prst="borderCallout2">
            <a:avLst>
              <a:gd name="adj1" fmla="val 18750"/>
              <a:gd name="adj2" fmla="val -5051"/>
              <a:gd name="adj3" fmla="val 18750"/>
              <a:gd name="adj4" fmla="val -10315"/>
              <a:gd name="adj5" fmla="val 71848"/>
              <a:gd name="adj6" fmla="val -37464"/>
            </a:avLst>
          </a:prstGeom>
          <a:solidFill>
            <a:srgbClr val="E1CB79"/>
          </a:solidFill>
          <a:ln w="50800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988" tIns="46510" rIns="92988" bIns="46510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</a:rPr>
              <a:t>汉武帝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4"/>
            </p:custDataLst>
          </p:nvPr>
        </p:nvSpPr>
        <p:spPr>
          <a:xfrm>
            <a:off x="5159375" y="260350"/>
            <a:ext cx="239204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张骞通西域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bldLvl="0" animBg="1"/>
      <p:bldP spid="133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294" y="1484784"/>
            <a:ext cx="4595495" cy="624205"/>
          </a:xfrm>
          <a:prstGeom prst="rect">
            <a:avLst/>
          </a:prstGeom>
        </p:spPr>
      </p:pic>
      <p:graphicFrame>
        <p:nvGraphicFramePr>
          <p:cNvPr id="25" name="表格 24"/>
          <p:cNvGraphicFramePr/>
          <p:nvPr>
            <p:custDataLst>
              <p:tags r:id="rId2"/>
            </p:custDataLst>
          </p:nvPr>
        </p:nvGraphicFramePr>
        <p:xfrm>
          <a:off x="478790" y="2564904"/>
          <a:ext cx="8188325" cy="3197608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129030"/>
                <a:gridCol w="3465195"/>
                <a:gridCol w="3594100"/>
              </a:tblGrid>
              <a:tr h="551180"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endParaRPr lang="zh-CN" altLang="zh-CN" sz="2800" b="1" dirty="0">
                        <a:solidFill>
                          <a:srgbClr val="FF6238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第一次</a:t>
                      </a:r>
                      <a:endParaRPr lang="zh-CN" altLang="en-US" sz="2800" b="1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第二次</a:t>
                      </a:r>
                      <a:endParaRPr lang="zh-CN" altLang="en-US" sz="2800" b="1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8166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时间</a:t>
                      </a:r>
                      <a:endParaRPr lang="zh-CN" altLang="en-US" sz="2800" b="1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              </a:t>
                      </a:r>
                      <a:endParaRPr lang="en-US" altLang="zh-CN" sz="2800" b="1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90000" marR="90000" marT="46800" marB="46800" anchor="ctr" anchorCtr="1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en-US" altLang="zh-CN" sz="2800" b="1" dirty="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              </a:t>
                      </a:r>
                      <a:endParaRPr lang="en-US" altLang="zh-CN" sz="2800" b="1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 marL="90000" marR="90000" marT="46800" marB="46800" anchor="ctr" anchorCtr="1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6735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宋体" panose="02010600030101010101" pitchFamily="2" charset="-122"/>
                        </a:rPr>
                        <a:t>目的</a:t>
                      </a:r>
                      <a:endParaRPr lang="zh-CN" altLang="en-US" sz="2800" b="1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  <a:sym typeface="宋体" panose="02010600030101010101" pitchFamily="2" charset="-122"/>
                      </a:endParaRPr>
                    </a:p>
                  </a:txBody>
                  <a:tcPr marL="90000" marR="90000" marT="46800" marB="46800" anchor="ctr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endParaRPr lang="zh-CN" altLang="en-US" sz="2800" b="1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endParaRPr lang="zh-CN" altLang="en-US" sz="2800" b="1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 anchorCtr="1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endParaRPr lang="zh-CN" altLang="en-US" sz="2800" b="1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 anchorCtr="1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结果</a:t>
                      </a:r>
                      <a:endParaRPr lang="zh-CN" altLang="en-US" sz="2800" b="1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rgbClr val="954F72"/>
                        </a:buClr>
                        <a:buSzPct val="95000"/>
                        <a:buFont typeface="Wingdings" panose="05000000000000000000" pitchFamily="2" charset="2"/>
                        <a:buNone/>
                      </a:pPr>
                      <a:endParaRPr lang="zh-CN" altLang="en-US" sz="2800" b="1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 anchorCtr="1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just" eaLnBrk="1" hangingPunct="1">
                        <a:spcBef>
                          <a:spcPct val="20000"/>
                        </a:spcBef>
                        <a:buClr>
                          <a:srgbClr val="0563C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2800" b="1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lvl="0" algn="just" eaLnBrk="1" hangingPunct="1">
                        <a:spcBef>
                          <a:spcPct val="20000"/>
                        </a:spcBef>
                        <a:buClr>
                          <a:srgbClr val="0563C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lang="zh-CN" altLang="en-US" sz="2800" b="1" dirty="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0000" marR="90000" marT="46800" marB="46800" anchor="ctr" anchorCtr="1">
                    <a:lnL w="9525">
                      <a:solidFill>
                        <a:srgbClr val="FF6238"/>
                      </a:solidFill>
                      <a:prstDash val="sysDash"/>
                    </a:lnL>
                    <a:lnR w="9525">
                      <a:solidFill>
                        <a:srgbClr val="FF6238"/>
                      </a:solidFill>
                      <a:prstDash val="sysDash"/>
                    </a:lnR>
                    <a:lnT w="9525">
                      <a:solidFill>
                        <a:srgbClr val="FF6238"/>
                      </a:solidFill>
                      <a:prstDash val="sysDash"/>
                    </a:lnT>
                    <a:lnB w="9525">
                      <a:solidFill>
                        <a:srgbClr val="FF6238"/>
                      </a:solidFill>
                      <a:prstDash val="sys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6413" name="Text Box 53">
            <a:hlinkClick r:id="" action="ppaction://hlinkshowjump?jump=nextslide"/>
          </p:cNvPr>
          <p:cNvSpPr/>
          <p:nvPr/>
        </p:nvSpPr>
        <p:spPr>
          <a:xfrm>
            <a:off x="5163185" y="3758069"/>
            <a:ext cx="32791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Microsoft JhengHei" panose="020B0604030504040204" pitchFamily="34" charset="-120"/>
              <a:buChar char="◆"/>
              <a:defRPr sz="32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5pPr>
          </a:lstStyle>
          <a:p>
            <a:pPr marL="0" lvl="0" algn="l" eaLnBrk="1" hangingPunct="1">
              <a:buClrTx/>
              <a:buSzTx/>
              <a:buNone/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加强汉朝与西域的联系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6418" name="矩形 197682"/>
          <p:cNvSpPr/>
          <p:nvPr/>
        </p:nvSpPr>
        <p:spPr>
          <a:xfrm>
            <a:off x="1682115" y="3651389"/>
            <a:ext cx="3481070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Microsoft JhengHei" panose="020B0604030504040204" pitchFamily="34" charset="-120"/>
              <a:buChar char="◆"/>
              <a:defRPr sz="32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5pPr>
          </a:lstStyle>
          <a:p>
            <a:pPr marL="0" lvl="0" algn="l" eaLnBrk="1" hangingPunct="1">
              <a:lnSpc>
                <a:spcPct val="110000"/>
              </a:lnSpc>
              <a:buClrTx/>
              <a:buSzTx/>
              <a:buNone/>
            </a:pP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联络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大月氏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夹击匈奴</a:t>
            </a:r>
            <a:endParaRPr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41195" y="4168279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rtlCol="0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Microsoft JhengHei" panose="020B0604030504040204" pitchFamily="34" charset="-120"/>
              <a:buChar char="◆"/>
              <a:defRPr sz="32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5pPr>
          </a:lstStyle>
          <a:p>
            <a:pPr marL="0" lvl="0" algn="l" eaLnBrk="1" hangingPunct="1">
              <a:buClrTx/>
              <a:buSzTx/>
              <a:buNone/>
            </a:pPr>
            <a:r>
              <a:rPr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（</a:t>
            </a:r>
            <a:r>
              <a:rPr sz="2800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未达成</a:t>
            </a:r>
            <a:r>
              <a:rPr sz="28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）</a:t>
            </a:r>
            <a:endParaRPr sz="28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+mn-cs"/>
              <a:sym typeface="+mn-ea"/>
            </a:endParaRPr>
          </a:p>
        </p:txBody>
      </p:sp>
      <p:sp>
        <p:nvSpPr>
          <p:cNvPr id="33" name="矩形 9"/>
          <p:cNvSpPr/>
          <p:nvPr/>
        </p:nvSpPr>
        <p:spPr>
          <a:xfrm>
            <a:off x="1682115" y="3112909"/>
            <a:ext cx="22891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Microsoft JhengHei" panose="020B0604030504040204" pitchFamily="34" charset="-120"/>
              <a:buChar char="◆"/>
              <a:defRPr sz="32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公元</a:t>
            </a:r>
            <a:r>
              <a:rPr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前138年</a:t>
            </a:r>
            <a:endParaRPr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" name="矩形 9"/>
          <p:cNvSpPr/>
          <p:nvPr/>
        </p:nvSpPr>
        <p:spPr>
          <a:xfrm>
            <a:off x="5163185" y="3112909"/>
            <a:ext cx="24079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Microsoft JhengHei" panose="020B0604030504040204" pitchFamily="34" charset="-120"/>
              <a:buChar char="◆"/>
              <a:defRPr sz="32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5pPr>
          </a:lstStyle>
          <a:p>
            <a:pPr marL="0" lvl="0" algn="l" eaLnBrk="1" hangingPunct="1">
              <a:buClrTx/>
              <a:buSzTx/>
              <a:buNone/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公元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前119年</a:t>
            </a:r>
            <a:endParaRPr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0" name="矩形 197682"/>
          <p:cNvSpPr/>
          <p:nvPr/>
        </p:nvSpPr>
        <p:spPr>
          <a:xfrm>
            <a:off x="1682115" y="4638814"/>
            <a:ext cx="348107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Microsoft JhengHei" panose="020B0604030504040204" pitchFamily="34" charset="-120"/>
              <a:buChar char="◆"/>
              <a:defRPr sz="32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5pPr>
          </a:lstStyle>
          <a:p>
            <a:pPr marL="0" lvl="0" algn="l" eaLnBrk="1" hangingPunct="1">
              <a:lnSpc>
                <a:spcPct val="110000"/>
              </a:lnSpc>
              <a:buClrTx/>
              <a:buSzTx/>
              <a:buNone/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使汉朝</a:t>
            </a:r>
            <a:r>
              <a:rPr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了解</a:t>
            </a:r>
            <a:r>
              <a:rPr 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到</a:t>
            </a: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西域的具体情况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4" name="矩形 197682"/>
          <p:cNvSpPr/>
          <p:nvPr/>
        </p:nvSpPr>
        <p:spPr>
          <a:xfrm>
            <a:off x="5163185" y="4710569"/>
            <a:ext cx="34810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Microsoft JhengHei" panose="020B0604030504040204" pitchFamily="34" charset="-120"/>
              <a:buChar char="◆"/>
              <a:defRPr sz="32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 panose="020B0604030504040204" pitchFamily="34" charset="-120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  <a:buNone/>
            </a:pPr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促进了汉朝与西域的相互了解与往来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8875" y="3058160"/>
            <a:ext cx="3038475" cy="3470910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5159375" y="260350"/>
            <a:ext cx="239204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张骞通西域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/>
      <p:bldP spid="16418" grpId="0"/>
      <p:bldP spid="29" grpId="0"/>
      <p:bldP spid="33" grpId="0"/>
      <p:bldP spid="36" grpId="0"/>
      <p:bldP spid="30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4564" y="1934190"/>
            <a:ext cx="4724400" cy="29349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55484" y="2408535"/>
            <a:ext cx="5057140" cy="219290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张骞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第一次开辟出中原通往西域的道路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，打破了西域与汉朝之间的隔绝状态，所以称为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凿空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5535979" y="3023850"/>
            <a:ext cx="872490" cy="755650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5159375" y="260350"/>
            <a:ext cx="2392045" cy="50863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张骞通西域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AS_UNIQUEID" val="1185"/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1185"/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AS_UNIQUEID" val="1290"/>
</p:tagLst>
</file>

<file path=ppt/tags/tag39.xml><?xml version="1.0" encoding="utf-8"?>
<p:tagLst xmlns:p="http://schemas.openxmlformats.org/presentationml/2006/main">
  <p:tag name="AS_UNIQUEID" val="1291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292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45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754"/>
</p:tagLst>
</file>

<file path=ppt/tags/tag51.xml><?xml version="1.0" encoding="utf-8"?>
<p:tagLst xmlns:p="http://schemas.openxmlformats.org/presentationml/2006/main">
  <p:tag name="AS_UNIQUEID" val="755"/>
  <p:tag name="KSO_WM_BEAUTIFY_FLAG" val=""/>
</p:tagLst>
</file>

<file path=ppt/tags/tag52.xml><?xml version="1.0" encoding="utf-8"?>
<p:tagLst xmlns:p="http://schemas.openxmlformats.org/presentationml/2006/main">
  <p:tag name="AS_UNIQUEID" val="756"/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AS_UNIQUEID" val="758"/>
</p:tagLst>
</file>

<file path=ppt/tags/tag56.xml><?xml version="1.0" encoding="utf-8"?>
<p:tagLst xmlns:p="http://schemas.openxmlformats.org/presentationml/2006/main">
  <p:tag name="AS_UNIQUEID" val="759"/>
  <p:tag name="KSO_WM_BEAUTIFY_FLAG" val=""/>
</p:tagLst>
</file>

<file path=ppt/tags/tag57.xml><?xml version="1.0" encoding="utf-8"?>
<p:tagLst xmlns:p="http://schemas.openxmlformats.org/presentationml/2006/main">
  <p:tag name="AS_UNIQUEID" val="760"/>
  <p:tag name="KSO_WM_BEAUTIFY_FLAG" val=""/>
</p:tagLst>
</file>

<file path=ppt/tags/tag58.xml><?xml version="1.0" encoding="utf-8"?>
<p:tagLst xmlns:p="http://schemas.openxmlformats.org/presentationml/2006/main">
  <p:tag name="AS_UNIQUEID" val="761"/>
  <p:tag name="KSO_WM_BEAUTIFY_FLAG" val=""/>
</p:tagLst>
</file>

<file path=ppt/tags/tag59.xml><?xml version="1.0" encoding="utf-8"?>
<p:tagLst xmlns:p="http://schemas.openxmlformats.org/presentationml/2006/main">
  <p:tag name="AS_UNIQUEID" val="762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62.xml><?xml version="1.0" encoding="utf-8"?>
<p:tagLst xmlns:p="http://schemas.openxmlformats.org/presentationml/2006/main">
  <p:tag name="KSO_WM_UNIT_TABLE_BEAUTIFY" val="smartTable{d747ee58-d4aa-4fb5-b465-474f0df3722a}"/>
  <p:tag name="TABLE_ENDDRAG_ORIGIN_RECT" val="644*298"/>
  <p:tag name="TABLE_ENDDRAG_RECT" val="40*199*644*298"/>
  <p:tag name="TABLE_EMPHASIZE_COLOR" val="16736824"/>
  <p:tag name="TABLE_SKINIDX" val="2"/>
  <p:tag name="TABLE_COLORIDX" val="3"/>
  <p:tag name="TABLE_COLOR_RGB" val="0x000000*0xFFFFFF*0x212121*0xFFFFFF*0xFF6238*0xFFD147*0xFFB57D*0xFF7A51*0xFFD791*0xFF8C6D"/>
</p:tagLst>
</file>

<file path=ppt/tags/tag63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65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73.xml><?xml version="1.0" encoding="utf-8"?>
<p:tagLst xmlns:p="http://schemas.openxmlformats.org/presentationml/2006/main">
  <p:tag name="AS_UNIQUEID" val="203"/>
</p:tagLst>
</file>

<file path=ppt/tags/tag74.xml><?xml version="1.0" encoding="utf-8"?>
<p:tagLst xmlns:p="http://schemas.openxmlformats.org/presentationml/2006/main">
  <p:tag name="AS_UNIQUEID" val="204"/>
</p:tagLst>
</file>

<file path=ppt/tags/tag75.xml><?xml version="1.0" encoding="utf-8"?>
<p:tagLst xmlns:p="http://schemas.openxmlformats.org/presentationml/2006/main">
  <p:tag name="AS_UNIQUEID" val="205"/>
</p:tagLst>
</file>

<file path=ppt/tags/tag76.xml><?xml version="1.0" encoding="utf-8"?>
<p:tagLst xmlns:p="http://schemas.openxmlformats.org/presentationml/2006/main">
  <p:tag name="AS_UNIQUEID" val="206"/>
</p:tagLst>
</file>

<file path=ppt/tags/tag77.xml><?xml version="1.0" encoding="utf-8"?>
<p:tagLst xmlns:p="http://schemas.openxmlformats.org/presentationml/2006/main">
  <p:tag name="AS_UNIQUEID" val="207"/>
</p:tagLst>
</file>

<file path=ppt/tags/tag78.xml><?xml version="1.0" encoding="utf-8"?>
<p:tagLst xmlns:p="http://schemas.openxmlformats.org/presentationml/2006/main">
  <p:tag name="AS_UNIQUEID" val="208"/>
</p:tagLst>
</file>

<file path=ppt/tags/tag79.xml><?xml version="1.0" encoding="utf-8"?>
<p:tagLst xmlns:p="http://schemas.openxmlformats.org/presentationml/2006/main">
  <p:tag name="AS_UNIQUEID" val="209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210"/>
</p:tagLst>
</file>

<file path=ppt/tags/tag81.xml><?xml version="1.0" encoding="utf-8"?>
<p:tagLst xmlns:p="http://schemas.openxmlformats.org/presentationml/2006/main">
  <p:tag name="AS_UNIQUEID" val="211"/>
</p:tagLst>
</file>

<file path=ppt/tags/tag82.xml><?xml version="1.0" encoding="utf-8"?>
<p:tagLst xmlns:p="http://schemas.openxmlformats.org/presentationml/2006/main">
  <p:tag name="AS_UNIQUEID" val="210"/>
</p:tagLst>
</file>

<file path=ppt/tags/tag83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84.xml><?xml version="1.0" encoding="utf-8"?>
<p:tagLst xmlns:p="http://schemas.openxmlformats.org/presentationml/2006/main">
  <p:tag name="AS_UNIQUEID" val="1139"/>
  <p:tag name="KSO_WM_SCREEN_THEME_FLAG" val="tsuV+PS6qfZTY5ZJqADwQl9jcXZlGVxvBBL5/nqx2+wcwp5XsLauzn/Y3NZzQvQAfjl0B32fEO5xAb9J4UHLZZU1+VcelF6Nadz1n8J4QmY="/>
  <p:tag name="KSO_WM_BEAUTIFY_FLAG" val=""/>
</p:tagLst>
</file>

<file path=ppt/tags/tag85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AS_UNIQUEID" val="13075"/>
  <p:tag name="KSO_WM_UNIT_TABLE_BEAUTIFY" val="smartTable{b66fda18-0026-45d8-ac62-c91375d6fbb6}"/>
  <p:tag name="TABLE_ENDDRAG_ORIGIN_RECT" val="421*388"/>
  <p:tag name="TABLE_ENDDRAG_RECT" val="42*122*421*388"/>
  <p:tag name="KSO_WM_BEAUTIFY_FLAG" val=""/>
</p:tagLst>
</file>

<file path=ppt/tags/tag88.xml><?xml version="1.0" encoding="utf-8"?>
<p:tagLst xmlns:p="http://schemas.openxmlformats.org/presentationml/2006/main">
  <p:tag name="AS_UNIQUEID" val="13076"/>
  <p:tag name="KSO_WM_BEAUTIFY_FLAG" val=""/>
</p:tagLst>
</file>

<file path=ppt/tags/tag89.xml><?xml version="1.0" encoding="utf-8"?>
<p:tagLst xmlns:p="http://schemas.openxmlformats.org/presentationml/2006/main">
  <p:tag name="AS_UNIQUEID" val="13077"/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13078"/>
  <p:tag name="KSO_WM_BEAUTIFY_FLAG" val=""/>
</p:tagLst>
</file>

<file path=ppt/tags/tag91.xml><?xml version="1.0" encoding="utf-8"?>
<p:tagLst xmlns:p="http://schemas.openxmlformats.org/presentationml/2006/main">
  <p:tag name="AS_UNIQUEID" val="13079"/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AS_UNIQUEID" val="13083"/>
  <p:tag name="KSO_WM_BEAUTIFY_FLAG" val=""/>
</p:tagLst>
</file>

<file path=ppt/tags/tag94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2420</Words>
  <Application>WPS 演示</Application>
  <PresentationFormat>自定义</PresentationFormat>
  <Paragraphs>298</Paragraphs>
  <Slides>20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黑体</vt:lpstr>
      <vt:lpstr>微软雅黑</vt:lpstr>
      <vt:lpstr>等线</vt:lpstr>
      <vt:lpstr>楷体</vt:lpstr>
      <vt:lpstr>Times New Roman</vt:lpstr>
      <vt:lpstr>华文中宋</vt:lpstr>
      <vt:lpstr>方正粗黑宋简体</vt:lpstr>
      <vt:lpstr>Microsoft JhengHei</vt:lpstr>
      <vt:lpstr>Arial Unicode MS</vt:lpstr>
      <vt:lpstr>Calibri</vt:lpstr>
      <vt:lpstr>摄图摩登小方体</vt:lpstr>
      <vt:lpstr>Source Han Sans CN</vt:lpstr>
      <vt:lpstr>2_自定义设计方案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97</cp:revision>
  <dcterms:created xsi:type="dcterms:W3CDTF">2023-08-24T08:36:00Z</dcterms:created>
  <dcterms:modified xsi:type="dcterms:W3CDTF">2024-07-12T01:05:42Z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7A0191E393224378B0BF92476C849D56_12</vt:lpwstr>
  </property>
</Properties>
</file>